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11" r:id="rId3"/>
    <p:sldId id="312" r:id="rId4"/>
    <p:sldId id="313" r:id="rId5"/>
    <p:sldId id="314" r:id="rId6"/>
    <p:sldId id="315" r:id="rId7"/>
    <p:sldId id="316" r:id="rId8"/>
    <p:sldId id="317" r:id="rId9"/>
    <p:sldId id="318" r:id="rId10"/>
    <p:sldId id="319" r:id="rId11"/>
    <p:sldId id="320" r:id="rId12"/>
    <p:sldId id="321" r:id="rId13"/>
    <p:sldId id="282" r:id="rId14"/>
    <p:sldId id="283" r:id="rId15"/>
    <p:sldId id="292" r:id="rId16"/>
    <p:sldId id="293" r:id="rId17"/>
    <p:sldId id="284" r:id="rId18"/>
    <p:sldId id="299" r:id="rId19"/>
    <p:sldId id="300" r:id="rId20"/>
    <p:sldId id="285" r:id="rId21"/>
    <p:sldId id="286" r:id="rId22"/>
    <p:sldId id="301" r:id="rId23"/>
    <p:sldId id="302" r:id="rId24"/>
    <p:sldId id="287" r:id="rId25"/>
    <p:sldId id="288" r:id="rId26"/>
    <p:sldId id="289" r:id="rId27"/>
    <p:sldId id="290" r:id="rId28"/>
    <p:sldId id="291" r:id="rId29"/>
    <p:sldId id="294" r:id="rId30"/>
    <p:sldId id="303" r:id="rId31"/>
    <p:sldId id="304" r:id="rId32"/>
    <p:sldId id="305" r:id="rId33"/>
    <p:sldId id="306" r:id="rId34"/>
    <p:sldId id="307" r:id="rId35"/>
    <p:sldId id="308" r:id="rId36"/>
    <p:sldId id="309" r:id="rId37"/>
    <p:sldId id="310" r:id="rId38"/>
    <p:sldId id="297" r:id="rId39"/>
    <p:sldId id="298"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p:restoredTop sz="86374"/>
  </p:normalViewPr>
  <p:slideViewPr>
    <p:cSldViewPr snapToGrid="0" snapToObjects="1">
      <p:cViewPr varScale="1">
        <p:scale>
          <a:sx n="131" d="100"/>
          <a:sy n="131" d="100"/>
        </p:scale>
        <p:origin x="46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4D10A-81D1-8748-8404-C44E2799F913}" type="datetimeFigureOut">
              <a:rPr lang="en-US" smtClean="0"/>
              <a:t>11/17/17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DBF5F-E884-8D4B-8536-498293E3FBD0}" type="slidenum">
              <a:rPr lang="en-US" smtClean="0"/>
              <a:t>‹#›</a:t>
            </a:fld>
            <a:endParaRPr lang="en-US"/>
          </a:p>
        </p:txBody>
      </p:sp>
    </p:spTree>
    <p:extLst>
      <p:ext uri="{BB962C8B-B14F-4D97-AF65-F5344CB8AC3E}">
        <p14:creationId xmlns:p14="http://schemas.microsoft.com/office/powerpoint/2010/main" val="995821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2DBF5F-E884-8D4B-8536-498293E3FBD0}" type="slidenum">
              <a:rPr lang="en-US" smtClean="0"/>
              <a:t>1</a:t>
            </a:fld>
            <a:endParaRPr lang="en-US"/>
          </a:p>
        </p:txBody>
      </p:sp>
    </p:spTree>
    <p:extLst>
      <p:ext uri="{BB962C8B-B14F-4D97-AF65-F5344CB8AC3E}">
        <p14:creationId xmlns:p14="http://schemas.microsoft.com/office/powerpoint/2010/main" val="123680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implement this functionality, </a:t>
            </a:r>
            <a:r>
              <a:rPr lang="en-US" dirty="0" err="1" smtClean="0"/>
              <a:t>BlinkDB</a:t>
            </a:r>
            <a:r>
              <a:rPr lang="en-US" dirty="0" smtClean="0"/>
              <a:t> uses an off-line module to build a set of samples for the original</a:t>
            </a:r>
            <a:r>
              <a:rPr lang="en-US" baseline="0" dirty="0" smtClean="0"/>
              <a:t> tables. These includes an uniform sample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Reminder:</a:t>
            </a:r>
            <a:r>
              <a:rPr lang="en-US" b="1" baseline="0" dirty="0" smtClean="0"/>
              <a:t> </a:t>
            </a:r>
            <a:r>
              <a:rPr lang="en-US" b="0" baseline="0" dirty="0" smtClean="0"/>
              <a:t>Hive is a very popular data warehouse, which is an open-source implementation of SQL that uses Hadoop</a:t>
            </a:r>
            <a:endParaRPr lang="en-US" b="1" dirty="0" smtClean="0"/>
          </a:p>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10</a:t>
            </a:fld>
            <a:endParaRPr lang="en-US"/>
          </a:p>
        </p:txBody>
      </p:sp>
    </p:spTree>
    <p:extLst>
      <p:ext uri="{BB962C8B-B14F-4D97-AF65-F5344CB8AC3E}">
        <p14:creationId xmlns:p14="http://schemas.microsoft.com/office/powerpoint/2010/main" val="1551612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 offline sampling</a:t>
            </a:r>
            <a:r>
              <a:rPr lang="en-US" sz="1200" b="0" i="0" kern="1200" baseline="0" dirty="0" smtClean="0">
                <a:solidFill>
                  <a:schemeClr val="tx1"/>
                </a:solidFill>
                <a:effectLst/>
                <a:latin typeface="+mn-lt"/>
                <a:ea typeface="+mn-ea"/>
                <a:cs typeface="+mn-cs"/>
              </a:rPr>
              <a:t> module that creates and maintains samples over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A run-time sample selection module that creates an Error-Latency Profile for queries.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11</a:t>
            </a:fld>
            <a:endParaRPr lang="en-US"/>
          </a:p>
        </p:txBody>
      </p:sp>
    </p:spTree>
    <p:extLst>
      <p:ext uri="{BB962C8B-B14F-4D97-AF65-F5344CB8AC3E}">
        <p14:creationId xmlns:p14="http://schemas.microsoft.com/office/powerpoint/2010/main" val="1894462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 me talk about the offline part of the system. In the offline part, </a:t>
            </a:r>
            <a:r>
              <a:rPr lang="en-US" baseline="0" dirty="0" err="1" smtClean="0"/>
              <a:t>BlinkDB</a:t>
            </a:r>
            <a:r>
              <a:rPr lang="en-US" baseline="0" dirty="0" smtClean="0"/>
              <a:t> build samples of the table in order to deal with the online queries. The sampling method it uses is called stratified </a:t>
            </a:r>
            <a:r>
              <a:rPr lang="en-US" baseline="0" dirty="0" err="1" smtClean="0"/>
              <a:t>samlpe</a:t>
            </a:r>
            <a:r>
              <a:rPr lang="en-US" baseline="0" dirty="0" smtClean="0"/>
              <a:t>.</a:t>
            </a:r>
          </a:p>
          <a:p>
            <a:r>
              <a:rPr lang="en-US" baseline="0" dirty="0" smtClean="0"/>
              <a:t>I will talk about what is stratified sampling, how the sample size is chosen in stratified sample used by </a:t>
            </a:r>
            <a:r>
              <a:rPr lang="en-US" baseline="0" dirty="0" err="1" smtClean="0"/>
              <a:t>BlinkDB</a:t>
            </a:r>
            <a:r>
              <a:rPr lang="en-US" baseline="0" dirty="0" smtClean="0"/>
              <a:t>, and how the stratification attributes are chosen.</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13</a:t>
            </a:fld>
            <a:endParaRPr lang="en-US"/>
          </a:p>
        </p:txBody>
      </p:sp>
    </p:spTree>
    <p:extLst>
      <p:ext uri="{BB962C8B-B14F-4D97-AF65-F5344CB8AC3E}">
        <p14:creationId xmlns:p14="http://schemas.microsoft.com/office/powerpoint/2010/main" val="1828798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learn sampling in high school, we are taught to draw a uniform sample. For example, I have a table here that contains a million people from aa and </a:t>
            </a:r>
            <a:r>
              <a:rPr lang="mr-IN" baseline="0" dirty="0" smtClean="0"/>
              <a:t>…</a:t>
            </a:r>
            <a:endParaRPr lang="en-US" baseline="0" dirty="0" smtClean="0"/>
          </a:p>
          <a:p>
            <a:r>
              <a:rPr lang="en-US" baseline="0" dirty="0" smtClean="0"/>
              <a:t>The small population problem.</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14</a:t>
            </a:fld>
            <a:endParaRPr lang="en-US"/>
          </a:p>
        </p:txBody>
      </p:sp>
    </p:spTree>
    <p:extLst>
      <p:ext uri="{BB962C8B-B14F-4D97-AF65-F5344CB8AC3E}">
        <p14:creationId xmlns:p14="http://schemas.microsoft.com/office/powerpoint/2010/main" val="1065683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Stratified sampling is what we use to deal with this problem. Stratified sampling means</a:t>
            </a:r>
            <a:r>
              <a:rPr lang="en-US" baseline="0" dirty="0" smtClean="0"/>
              <a:t> that we first divide the table into several groups called strata, and then we sample from each stratum individually.</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15</a:t>
            </a:fld>
            <a:endParaRPr lang="en-US"/>
          </a:p>
        </p:txBody>
      </p:sp>
    </p:spTree>
    <p:extLst>
      <p:ext uri="{BB962C8B-B14F-4D97-AF65-F5344CB8AC3E}">
        <p14:creationId xmlns:p14="http://schemas.microsoft.com/office/powerpoint/2010/main" val="414171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stratified</a:t>
            </a:r>
            <a:r>
              <a:rPr lang="en-US" baseline="0" dirty="0" smtClean="0"/>
              <a:t> sampling, the stratification attribute may not be a single attribute. It can also be the combination of several different attributes. For example, if we deal with this query, which involves city and nationality, we can build a sample stratified on the pair (city, nationality)</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16</a:t>
            </a:fld>
            <a:endParaRPr lang="en-US"/>
          </a:p>
        </p:txBody>
      </p:sp>
    </p:spTree>
    <p:extLst>
      <p:ext uri="{BB962C8B-B14F-4D97-AF65-F5344CB8AC3E}">
        <p14:creationId xmlns:p14="http://schemas.microsoft.com/office/powerpoint/2010/main" val="686700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17</a:t>
            </a:fld>
            <a:endParaRPr lang="en-US"/>
          </a:p>
        </p:txBody>
      </p:sp>
    </p:spTree>
    <p:extLst>
      <p:ext uri="{BB962C8B-B14F-4D97-AF65-F5344CB8AC3E}">
        <p14:creationId xmlns:p14="http://schemas.microsoft.com/office/powerpoint/2010/main" val="1470432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instance in this example, we divide our 1000 rows in the sample evenly for Ann Arbor and Lasing.</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18</a:t>
            </a:fld>
            <a:endParaRPr lang="en-US"/>
          </a:p>
        </p:txBody>
      </p:sp>
    </p:spTree>
    <p:extLst>
      <p:ext uri="{BB962C8B-B14F-4D97-AF65-F5344CB8AC3E}">
        <p14:creationId xmlns:p14="http://schemas.microsoft.com/office/powerpoint/2010/main" val="595406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also have </a:t>
            </a:r>
            <a:r>
              <a:rPr lang="en-US" dirty="0" err="1" smtClean="0"/>
              <a:t>ypsilanti</a:t>
            </a:r>
            <a:r>
              <a:rPr lang="en-US" dirty="0" smtClean="0"/>
              <a:t> here, we take 333 rows from each of the three</a:t>
            </a:r>
            <a:r>
              <a:rPr lang="en-US" baseline="0" dirty="0" smtClean="0"/>
              <a:t> cities</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19</a:t>
            </a:fld>
            <a:endParaRPr lang="en-US"/>
          </a:p>
        </p:txBody>
      </p:sp>
    </p:spTree>
    <p:extLst>
      <p:ext uri="{BB962C8B-B14F-4D97-AF65-F5344CB8AC3E}">
        <p14:creationId xmlns:p14="http://schemas.microsoft.com/office/powerpoint/2010/main" val="45870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talk about how we choose the stratification</a:t>
            </a:r>
            <a:r>
              <a:rPr lang="en-US" baseline="0" dirty="0" smtClean="0"/>
              <a:t> attributes. When we deal with queries, the queries can be based on a combination of different attributes, for example </a:t>
            </a:r>
            <a:r>
              <a:rPr lang="mr-IN" baseline="0" dirty="0" smtClean="0"/>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20</a:t>
            </a:fld>
            <a:endParaRPr lang="en-US"/>
          </a:p>
        </p:txBody>
      </p:sp>
    </p:spTree>
    <p:extLst>
      <p:ext uri="{BB962C8B-B14F-4D97-AF65-F5344CB8AC3E}">
        <p14:creationId xmlns:p14="http://schemas.microsoft.com/office/powerpoint/2010/main" val="148100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 these days, we have a</a:t>
            </a:r>
            <a:r>
              <a:rPr lang="en-US" altLang="zh-CN" baseline="0" dirty="0" smtClean="0"/>
              <a:t> lot of applications that produce a huge amount of data. For example, YouTube has a lot of videos in its datacenter. Google stores nearly the entire online world. Facebook and twitter have our social network. In their datacenters, analysis and process their data is pretty slow. Also, with our usage, the log of their service increases rapidly, which introduces more difficulty on this problem.</a:t>
            </a:r>
            <a:endParaRPr lang="en-US" dirty="0" smtClean="0"/>
          </a:p>
        </p:txBody>
      </p:sp>
      <p:sp>
        <p:nvSpPr>
          <p:cNvPr id="4" name="Slide Number Placeholder 3"/>
          <p:cNvSpPr>
            <a:spLocks noGrp="1"/>
          </p:cNvSpPr>
          <p:nvPr>
            <p:ph type="sldNum" sz="quarter" idx="10"/>
          </p:nvPr>
        </p:nvSpPr>
        <p:spPr/>
        <p:txBody>
          <a:bodyPr/>
          <a:lstStyle/>
          <a:p>
            <a:fld id="{862DBF5F-E884-8D4B-8536-498293E3FBD0}" type="slidenum">
              <a:rPr lang="en-US" smtClean="0"/>
              <a:t>2</a:t>
            </a:fld>
            <a:endParaRPr lang="en-US"/>
          </a:p>
        </p:txBody>
      </p:sp>
    </p:spTree>
    <p:extLst>
      <p:ext uri="{BB962C8B-B14F-4D97-AF65-F5344CB8AC3E}">
        <p14:creationId xmlns:p14="http://schemas.microsoft.com/office/powerpoint/2010/main" val="236742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I’m </a:t>
            </a:r>
            <a:r>
              <a:rPr lang="en-US" dirty="0" err="1" smtClean="0"/>
              <a:t>gonna</a:t>
            </a:r>
            <a:r>
              <a:rPr lang="en-US" dirty="0" smtClean="0"/>
              <a:t> talk about the online part</a:t>
            </a:r>
            <a:r>
              <a:rPr lang="en-US" baseline="0" dirty="0" smtClean="0"/>
              <a:t> of the system. In order to estimate a query online and satisfy the error or time constraints specified by the user, </a:t>
            </a:r>
            <a:r>
              <a:rPr lang="en-US" baseline="0" dirty="0" err="1" smtClean="0"/>
              <a:t>BlinkDB</a:t>
            </a:r>
            <a:r>
              <a:rPr lang="en-US" baseline="0" dirty="0" smtClean="0"/>
              <a:t> does the following two things.</a:t>
            </a:r>
          </a:p>
          <a:p>
            <a:r>
              <a:rPr lang="en-US" baseline="0" dirty="0" smtClean="0"/>
              <a:t>First, we need to decide which sample is used to estimate the query.</a:t>
            </a:r>
          </a:p>
          <a:p>
            <a:r>
              <a:rPr lang="en-US" baseline="0" dirty="0" smtClean="0"/>
              <a:t>Second, how many rows should we read from the sample?</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24</a:t>
            </a:fld>
            <a:endParaRPr lang="en-US"/>
          </a:p>
        </p:txBody>
      </p:sp>
    </p:spTree>
    <p:extLst>
      <p:ext uri="{BB962C8B-B14F-4D97-AF65-F5344CB8AC3E}">
        <p14:creationId xmlns:p14="http://schemas.microsoft.com/office/powerpoint/2010/main" val="1397488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25</a:t>
            </a:fld>
            <a:endParaRPr lang="en-US"/>
          </a:p>
        </p:txBody>
      </p:sp>
    </p:spTree>
    <p:extLst>
      <p:ext uri="{BB962C8B-B14F-4D97-AF65-F5344CB8AC3E}">
        <p14:creationId xmlns:p14="http://schemas.microsoft.com/office/powerpoint/2010/main" val="8540192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26</a:t>
            </a:fld>
            <a:endParaRPr lang="en-US"/>
          </a:p>
        </p:txBody>
      </p:sp>
    </p:spTree>
    <p:extLst>
      <p:ext uri="{BB962C8B-B14F-4D97-AF65-F5344CB8AC3E}">
        <p14:creationId xmlns:p14="http://schemas.microsoft.com/office/powerpoint/2010/main" val="1839324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am going to talk about the implementation of </a:t>
            </a:r>
            <a:r>
              <a:rPr lang="en-US" baseline="0" dirty="0" err="1" smtClean="0"/>
              <a:t>BlinkDB</a:t>
            </a:r>
            <a:r>
              <a:rPr lang="en-US" baseline="0" dirty="0" smtClean="0"/>
              <a:t>. Essentially, </a:t>
            </a:r>
            <a:r>
              <a:rPr lang="en-US" baseline="0" dirty="0" err="1" smtClean="0"/>
              <a:t>BlinkDB</a:t>
            </a:r>
            <a:r>
              <a:rPr lang="en-US" baseline="0" dirty="0" smtClean="0"/>
              <a:t> is built on top of Hive or Hive on Spark. The modules in grey background are new modules introduced by </a:t>
            </a:r>
            <a:r>
              <a:rPr lang="en-US" baseline="0" dirty="0" err="1" smtClean="0"/>
              <a:t>BlinkDB</a:t>
            </a:r>
            <a:r>
              <a:rPr lang="en-US" baseline="0" dirty="0" smtClean="0"/>
              <a:t>. It has a </a:t>
            </a:r>
            <a:r>
              <a:rPr lang="en-US" baseline="0" dirty="0" err="1" smtClean="0"/>
              <a:t>BlinkDB</a:t>
            </a:r>
            <a:r>
              <a:rPr lang="en-US" baseline="0" dirty="0" smtClean="0"/>
              <a:t> query interface which can parse queries with response time and error bounds constraints.  For every query, the sample selection module select a sample on which query answer is computed. </a:t>
            </a:r>
            <a:r>
              <a:rPr lang="en-US" baseline="0" dirty="0" err="1" smtClean="0"/>
              <a:t>Uncerntainty</a:t>
            </a:r>
            <a:r>
              <a:rPr lang="en-US" baseline="0" dirty="0" smtClean="0"/>
              <a:t> </a:t>
            </a:r>
            <a:r>
              <a:rPr lang="en-US" baseline="0" dirty="0" err="1" smtClean="0"/>
              <a:t>Propogation</a:t>
            </a:r>
            <a:r>
              <a:rPr lang="en-US" baseline="0" dirty="0" smtClean="0"/>
              <a:t> module provides the error bars and confidence intervals associated to query result. </a:t>
            </a:r>
            <a:r>
              <a:rPr lang="en-US" baseline="0" dirty="0" err="1" smtClean="0"/>
              <a:t>BlinkDB</a:t>
            </a:r>
            <a:r>
              <a:rPr lang="en-US" baseline="0" dirty="0" smtClean="0"/>
              <a:t> </a:t>
            </a:r>
            <a:r>
              <a:rPr lang="en-US" baseline="0" dirty="0" err="1" smtClean="0"/>
              <a:t>Metastore</a:t>
            </a:r>
            <a:r>
              <a:rPr lang="en-US" baseline="0" dirty="0" smtClean="0"/>
              <a:t> saves the metadata of </a:t>
            </a:r>
            <a:r>
              <a:rPr lang="en-US" baseline="0" dirty="0" err="1" smtClean="0"/>
              <a:t>BlinkDB</a:t>
            </a:r>
            <a:r>
              <a:rPr lang="en-US" baseline="0" dirty="0" smtClean="0"/>
              <a:t>, like indices to sample locations. Sample Creation and Maintenance module is used to create and maintain sample set. Because </a:t>
            </a:r>
            <a:r>
              <a:rPr lang="en-US" baseline="0" dirty="0" err="1" smtClean="0"/>
              <a:t>BlinkDB</a:t>
            </a:r>
            <a:r>
              <a:rPr lang="en-US" baseline="0" dirty="0" smtClean="0"/>
              <a:t> is built on top of Hive or Spark, the fault tolerance and </a:t>
            </a:r>
            <a:r>
              <a:rPr lang="en-US" baseline="0" dirty="0" err="1" smtClean="0"/>
              <a:t>scalabiliy</a:t>
            </a:r>
            <a:r>
              <a:rPr lang="en-US" baseline="0" dirty="0" smtClean="0"/>
              <a:t> of </a:t>
            </a:r>
            <a:r>
              <a:rPr lang="en-US" baseline="0" dirty="0" err="1" smtClean="0"/>
              <a:t>BlinkDB</a:t>
            </a:r>
            <a:r>
              <a:rPr lang="en-US" baseline="0" dirty="0" smtClean="0"/>
              <a:t> are supported by Hive or Spark. </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30</a:t>
            </a:fld>
            <a:endParaRPr lang="en-US"/>
          </a:p>
        </p:txBody>
      </p:sp>
    </p:spTree>
    <p:extLst>
      <p:ext uri="{BB962C8B-B14F-4D97-AF65-F5344CB8AC3E}">
        <p14:creationId xmlns:p14="http://schemas.microsoft.com/office/powerpoint/2010/main" val="1056108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the performance</a:t>
            </a:r>
            <a:r>
              <a:rPr lang="en-US" baseline="0" dirty="0" smtClean="0"/>
              <a:t> of </a:t>
            </a:r>
            <a:r>
              <a:rPr lang="en-US" baseline="0" dirty="0" err="1" smtClean="0"/>
              <a:t>BlinkDB</a:t>
            </a:r>
            <a:r>
              <a:rPr lang="en-US" baseline="0" dirty="0" smtClean="0"/>
              <a:t>, they use two datasets. One dataset is from </a:t>
            </a:r>
            <a:r>
              <a:rPr lang="en-US" baseline="0" dirty="0" err="1" smtClean="0"/>
              <a:t>Conviva</a:t>
            </a:r>
            <a:r>
              <a:rPr lang="en-US" baseline="0" dirty="0" smtClean="0"/>
              <a:t> Inc. It has 17 TB in size. The other dataset is TPC-H benchmark. It is 1 TB in size. The cluster they used consists of 100 nodes. It has 78 TB distributed disk and 6 Tb distributed RAM.</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31</a:t>
            </a:fld>
            <a:endParaRPr lang="en-US"/>
          </a:p>
        </p:txBody>
      </p:sp>
    </p:spTree>
    <p:extLst>
      <p:ext uri="{BB962C8B-B14F-4D97-AF65-F5344CB8AC3E}">
        <p14:creationId xmlns:p14="http://schemas.microsoft.com/office/powerpoint/2010/main" val="307677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they check</a:t>
            </a:r>
            <a:r>
              <a:rPr lang="en-US" baseline="0" dirty="0" smtClean="0"/>
              <a:t> the relative size of the stratified samples created with different storage budget.  The left figure is on </a:t>
            </a:r>
            <a:r>
              <a:rPr lang="en-US" baseline="0" dirty="0" err="1" smtClean="0"/>
              <a:t>Conviva</a:t>
            </a:r>
            <a:r>
              <a:rPr lang="en-US" baseline="0" dirty="0" smtClean="0"/>
              <a:t> data and the right figure is on TPC-H data. The x-axis is the percentage of storage budget compared to the size of original data. If you guys remember, the size of </a:t>
            </a:r>
            <a:r>
              <a:rPr lang="en-US" baseline="0" dirty="0" err="1" smtClean="0"/>
              <a:t>Conviva</a:t>
            </a:r>
            <a:r>
              <a:rPr lang="en-US" baseline="0" dirty="0" smtClean="0"/>
              <a:t> is 17 TB and size of TPC-H is 1 TB. The y-axis is the percentage of actual storage cost for the stratified samples. It is obvious that different stratified samples will be created when imposing different storage budgets. And </a:t>
            </a:r>
            <a:r>
              <a:rPr lang="en-US" baseline="0" dirty="0" err="1" smtClean="0"/>
              <a:t>BlinkDB</a:t>
            </a:r>
            <a:r>
              <a:rPr lang="en-US" baseline="0" dirty="0" smtClean="0"/>
              <a:t> tends to create larger sample when possible. This larger sample comes from query column set that has large number of small groups.   </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32</a:t>
            </a:fld>
            <a:endParaRPr lang="en-US"/>
          </a:p>
        </p:txBody>
      </p:sp>
    </p:spTree>
    <p:extLst>
      <p:ext uri="{BB962C8B-B14F-4D97-AF65-F5344CB8AC3E}">
        <p14:creationId xmlns:p14="http://schemas.microsoft.com/office/powerpoint/2010/main" val="2130585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then compare </a:t>
            </a:r>
            <a:r>
              <a:rPr lang="en-US" baseline="0" dirty="0" err="1" smtClean="0"/>
              <a:t>BlinkDB</a:t>
            </a:r>
            <a:r>
              <a:rPr lang="en-US" baseline="0" dirty="0" smtClean="0"/>
              <a:t> against Hive and Hive on Spark with or without caching in terms of response time. </a:t>
            </a:r>
            <a:r>
              <a:rPr lang="en-US" baseline="0" dirty="0" smtClean="0"/>
              <a:t>Hive on Spark use spark the underlying computation framework, so they can choose to cache the intermediate RDD in memory. Clearly</a:t>
            </a:r>
            <a:r>
              <a:rPr lang="en-US" baseline="0" dirty="0" smtClean="0"/>
              <a:t>, </a:t>
            </a:r>
            <a:r>
              <a:rPr lang="en-US" baseline="0" dirty="0" err="1" smtClean="0"/>
              <a:t>BlinkDB</a:t>
            </a:r>
            <a:r>
              <a:rPr lang="en-US" baseline="0" dirty="0" smtClean="0"/>
              <a:t> has much smaller response time  than other frameworks on both large input data and small input data. It is worth noting that Hive on Spark with caching has low response time on small data while it has large response time on large data. It is because  large data can’t fit into the memory. The whole distributed memory is 6 TB.</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33</a:t>
            </a:fld>
            <a:endParaRPr lang="en-US"/>
          </a:p>
        </p:txBody>
      </p:sp>
    </p:spTree>
    <p:extLst>
      <p:ext uri="{BB962C8B-B14F-4D97-AF65-F5344CB8AC3E}">
        <p14:creationId xmlns:p14="http://schemas.microsoft.com/office/powerpoint/2010/main" val="2040406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to illustrate the advantage</a:t>
            </a:r>
            <a:r>
              <a:rPr lang="en-US" baseline="0" dirty="0" smtClean="0"/>
              <a:t>s of using multi-dimensional stratified samples, they compare the statistical error for running queries for 10 sec over three sets of samples that are created by three different sampling strategies. Single-column sampling is created using the same sample creation module in </a:t>
            </a:r>
            <a:r>
              <a:rPr lang="en-US" baseline="0" dirty="0" err="1" smtClean="0"/>
              <a:t>BlinkDB</a:t>
            </a:r>
            <a:r>
              <a:rPr lang="en-US" baseline="0" dirty="0" smtClean="0"/>
              <a:t> with the restriction that sample is stratified on exactly 1 column. For multi-column stratified samples, </a:t>
            </a:r>
            <a:r>
              <a:rPr lang="en-US" baseline="0" dirty="0" err="1" smtClean="0"/>
              <a:t>BlinkDB</a:t>
            </a:r>
            <a:r>
              <a:rPr lang="en-US" baseline="0" dirty="0" smtClean="0"/>
              <a:t> has samples stratified on QCS1 and QCS2 on </a:t>
            </a:r>
            <a:r>
              <a:rPr lang="en-US" baseline="0" dirty="0" err="1" smtClean="0"/>
              <a:t>Conviva</a:t>
            </a:r>
            <a:r>
              <a:rPr lang="en-US" baseline="0" dirty="0" smtClean="0"/>
              <a:t> data, and on QCS1, QCS2 and QCS4 on TPC-H data. For queries on these 5 QCS, we can see that using </a:t>
            </a:r>
            <a:r>
              <a:rPr lang="en-US" baseline="0" dirty="0" err="1" smtClean="0"/>
              <a:t>mutl</a:t>
            </a:r>
            <a:r>
              <a:rPr lang="en-US" baseline="0" dirty="0" smtClean="0"/>
              <a:t>-column sampling produce smaller error than using other two sampling strategy. However, Multi-column set won’t necessarily give smaller error on other QCS. It implies that </a:t>
            </a:r>
            <a:r>
              <a:rPr lang="en-US" baseline="0" dirty="0" err="1" smtClean="0"/>
              <a:t>BlinkDB</a:t>
            </a:r>
            <a:r>
              <a:rPr lang="en-US" baseline="0" dirty="0" smtClean="0"/>
              <a:t> </a:t>
            </a:r>
            <a:r>
              <a:rPr lang="en-US" baseline="0" dirty="0" err="1" smtClean="0"/>
              <a:t>attemps</a:t>
            </a:r>
            <a:r>
              <a:rPr lang="en-US" baseline="0" dirty="0" smtClean="0"/>
              <a:t> to improve expected error among different, but not the error for every query.   </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34</a:t>
            </a:fld>
            <a:endParaRPr lang="en-US"/>
          </a:p>
        </p:txBody>
      </p:sp>
    </p:spTree>
    <p:extLst>
      <p:ext uri="{BB962C8B-B14F-4D97-AF65-F5344CB8AC3E}">
        <p14:creationId xmlns:p14="http://schemas.microsoft.com/office/powerpoint/2010/main" val="1423764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they compare multi-</a:t>
            </a:r>
            <a:r>
              <a:rPr lang="en-US" dirty="0" err="1" smtClean="0"/>
              <a:t>colmun</a:t>
            </a:r>
            <a:r>
              <a:rPr lang="en-US" baseline="0" dirty="0" smtClean="0"/>
              <a:t> stratified sampling against the other two in terms of response latency on different error bound constraints.  Clearly, to achieve certain error, </a:t>
            </a:r>
            <a:r>
              <a:rPr lang="en-US" baseline="0" dirty="0" err="1" smtClean="0"/>
              <a:t>BlinkDB</a:t>
            </a:r>
            <a:r>
              <a:rPr lang="en-US" baseline="0" dirty="0" smtClean="0"/>
              <a:t> on multiple-column samples has the lower latency than other two, especially when </a:t>
            </a:r>
            <a:r>
              <a:rPr lang="en-US" baseline="0" dirty="0" err="1" smtClean="0"/>
              <a:t>contrainted</a:t>
            </a:r>
            <a:r>
              <a:rPr lang="en-US" baseline="0" dirty="0" smtClean="0"/>
              <a:t> error is small.</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35</a:t>
            </a:fld>
            <a:endParaRPr lang="en-US"/>
          </a:p>
        </p:txBody>
      </p:sp>
    </p:spTree>
    <p:extLst>
      <p:ext uri="{BB962C8B-B14F-4D97-AF65-F5344CB8AC3E}">
        <p14:creationId xmlns:p14="http://schemas.microsoft.com/office/powerpoint/2010/main" val="1348089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they evaluate </a:t>
            </a:r>
            <a:r>
              <a:rPr lang="en-US" dirty="0" err="1" smtClean="0"/>
              <a:t>BlinkDB’s</a:t>
            </a:r>
            <a:r>
              <a:rPr lang="en-US" dirty="0" smtClean="0"/>
              <a:t> effectiveness</a:t>
            </a:r>
            <a:r>
              <a:rPr lang="en-US" baseline="0" dirty="0" smtClean="0"/>
              <a:t> at meeting different time and error bounds requested by the user. The x-axis is the requested response time or the requested error bound, and y-axis is the </a:t>
            </a:r>
            <a:r>
              <a:rPr lang="en-US" baseline="0" dirty="0" err="1" smtClean="0"/>
              <a:t>actucal</a:t>
            </a:r>
            <a:r>
              <a:rPr lang="en-US" baseline="0" dirty="0" smtClean="0"/>
              <a:t> </a:t>
            </a:r>
            <a:r>
              <a:rPr lang="en-US" baseline="0" dirty="0" err="1" smtClean="0"/>
              <a:t>responset</a:t>
            </a:r>
            <a:r>
              <a:rPr lang="en-US" baseline="0" dirty="0" smtClean="0"/>
              <a:t> time or the error when executing corresponding queries. Clearly, the plotted curves are either close to or below the diagonal lines. It implies that </a:t>
            </a:r>
            <a:r>
              <a:rPr lang="en-US" baseline="0" dirty="0" err="1" smtClean="0"/>
              <a:t>BlinkDB</a:t>
            </a:r>
            <a:r>
              <a:rPr lang="en-US" baseline="0" dirty="0" smtClean="0"/>
              <a:t> is able to meet the requested time and error bound.</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36</a:t>
            </a:fld>
            <a:endParaRPr lang="en-US"/>
          </a:p>
        </p:txBody>
      </p:sp>
    </p:spTree>
    <p:extLst>
      <p:ext uri="{BB962C8B-B14F-4D97-AF65-F5344CB8AC3E}">
        <p14:creationId xmlns:p14="http://schemas.microsoft.com/office/powerpoint/2010/main" val="2018055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Assuming we have </a:t>
            </a:r>
            <a:r>
              <a:rPr lang="mr-IN" dirty="0" smtClean="0"/>
              <a:t>……</a:t>
            </a:r>
            <a:r>
              <a:rPr lang="en-US" dirty="0" smtClean="0"/>
              <a:t> Now, we want</a:t>
            </a:r>
            <a:r>
              <a:rPr lang="en-US" baseline="0" dirty="0" smtClean="0"/>
              <a:t> to run a query. If we put them on hard disk, </a:t>
            </a:r>
            <a:r>
              <a:rPr lang="mr-IN" baseline="0" dirty="0" smtClean="0"/>
              <a:t>……</a:t>
            </a:r>
            <a:r>
              <a:rPr lang="en-US" baseline="0" dirty="0" smtClean="0"/>
              <a:t>. To improve the performance, we spend a lot of money and bought a lot of memory and put these data in memory(just like what we did in spark). Now, the </a:t>
            </a:r>
            <a:r>
              <a:rPr lang="en-US" baseline="0" dirty="0" err="1" smtClean="0"/>
              <a:t>io</a:t>
            </a:r>
            <a:r>
              <a:rPr lang="en-US" baseline="0" dirty="0" smtClean="0"/>
              <a:t> is much faster and we can improve. </a:t>
            </a:r>
            <a:r>
              <a:rPr lang="en-US" dirty="0" smtClean="0"/>
              <a:t>To achieve</a:t>
            </a:r>
            <a:r>
              <a:rPr lang="en-US" baseline="0" dirty="0" smtClean="0"/>
              <a:t> interactive answer.</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a:t>
            </a:fld>
            <a:endParaRPr lang="en-US"/>
          </a:p>
        </p:txBody>
      </p:sp>
    </p:spTree>
    <p:extLst>
      <p:ext uri="{BB962C8B-B14F-4D97-AF65-F5344CB8AC3E}">
        <p14:creationId xmlns:p14="http://schemas.microsoft.com/office/powerpoint/2010/main" val="1364451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a:t>
            </a:r>
            <a:r>
              <a:rPr lang="en-US" baseline="0" dirty="0" smtClean="0"/>
              <a:t> they evaluate the </a:t>
            </a:r>
            <a:r>
              <a:rPr lang="en-US" baseline="0" dirty="0" err="1" smtClean="0"/>
              <a:t>scalibility</a:t>
            </a:r>
            <a:r>
              <a:rPr lang="en-US" baseline="0" dirty="0" smtClean="0"/>
              <a:t> of </a:t>
            </a:r>
            <a:r>
              <a:rPr lang="en-US" baseline="0" dirty="0" err="1" smtClean="0"/>
              <a:t>BlinkDB</a:t>
            </a:r>
            <a:r>
              <a:rPr lang="en-US" baseline="0" dirty="0" smtClean="0"/>
              <a:t> as a function of cluster size. They created two sets of queries. The first set is queries that consists of highly selective queries. These queries only operate on a small fraction of input data. Another set is called Bulk, it is the set of queries that operate on large fraction of input data. Cached or non-cached means the required samples are completely cached in memory or not. First, its easy to see that for any of these cases, the </a:t>
            </a:r>
            <a:r>
              <a:rPr lang="en-US" baseline="0" dirty="0" err="1" smtClean="0"/>
              <a:t>aveage</a:t>
            </a:r>
            <a:r>
              <a:rPr lang="en-US" baseline="0" dirty="0" smtClean="0"/>
              <a:t> query latency is within several seconds. Even if the cluster size becomes 100, the max query latency is only around 15 s. Secondly, we can notice that caching will always reduce the query latency, because green curve is above brown curve and orange curve is above the blue one. Thirdly, increasing the cluster size has little effect on the latency for highly selective </a:t>
            </a:r>
            <a:r>
              <a:rPr lang="en-US" baseline="0" dirty="0" err="1" smtClean="0"/>
              <a:t>quries</a:t>
            </a:r>
            <a:r>
              <a:rPr lang="en-US" baseline="0" dirty="0" smtClean="0"/>
              <a:t>, because  whether the input data is huge or small, these </a:t>
            </a:r>
            <a:r>
              <a:rPr lang="en-US" baseline="0" dirty="0" err="1" smtClean="0"/>
              <a:t>quries</a:t>
            </a:r>
            <a:r>
              <a:rPr lang="en-US" baseline="0" dirty="0" smtClean="0"/>
              <a:t> only operate on very small number of data. Other than the computation time, the query latency also needs to include the time taken by other operational overhead. But for bulk </a:t>
            </a:r>
            <a:r>
              <a:rPr lang="en-US" baseline="0" dirty="0" err="1" smtClean="0"/>
              <a:t>quries</a:t>
            </a:r>
            <a:r>
              <a:rPr lang="en-US" baseline="0" dirty="0" smtClean="0"/>
              <a:t>, large cluster size means larger amount of data to be operated on, thus increasing the query latency. </a:t>
            </a:r>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37</a:t>
            </a:fld>
            <a:endParaRPr lang="en-US"/>
          </a:p>
        </p:txBody>
      </p:sp>
    </p:spTree>
    <p:extLst>
      <p:ext uri="{BB962C8B-B14F-4D97-AF65-F5344CB8AC3E}">
        <p14:creationId xmlns:p14="http://schemas.microsoft.com/office/powerpoint/2010/main" val="20773247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38</a:t>
            </a:fld>
            <a:endParaRPr lang="en-US"/>
          </a:p>
        </p:txBody>
      </p:sp>
    </p:spTree>
    <p:extLst>
      <p:ext uri="{BB962C8B-B14F-4D97-AF65-F5344CB8AC3E}">
        <p14:creationId xmlns:p14="http://schemas.microsoft.com/office/powerpoint/2010/main" val="1836994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39</a:t>
            </a:fld>
            <a:endParaRPr lang="en-US"/>
          </a:p>
        </p:txBody>
      </p:sp>
    </p:spTree>
    <p:extLst>
      <p:ext uri="{BB962C8B-B14F-4D97-AF65-F5344CB8AC3E}">
        <p14:creationId xmlns:p14="http://schemas.microsoft.com/office/powerpoint/2010/main" val="32739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Real-time latency is valued perfect accuracy</a:t>
            </a:r>
          </a:p>
          <a:p>
            <a:r>
              <a:rPr lang="en-US" dirty="0" err="1" smtClean="0"/>
              <a:t>Adhoc</a:t>
            </a:r>
            <a:r>
              <a:rPr lang="en-US" dirty="0" smtClean="0"/>
              <a:t>:</a:t>
            </a:r>
            <a:r>
              <a:rPr lang="en-US" baseline="0" dirty="0" smtClean="0"/>
              <a:t> Queries are not known in advance!</a:t>
            </a:r>
          </a:p>
          <a:p>
            <a:r>
              <a:rPr lang="en-US" baseline="0" dirty="0" smtClean="0"/>
              <a:t>Popular column sets are stable!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UDFs are common</a:t>
            </a:r>
          </a:p>
          <a:p>
            <a:endParaRPr lang="en-US" baseline="0" dirty="0" smtClean="0"/>
          </a:p>
          <a:p>
            <a:r>
              <a:rPr lang="en-US" baseline="0" dirty="0" smtClean="0"/>
              <a:t>Curse of dimensionality</a:t>
            </a:r>
          </a:p>
          <a:p>
            <a:r>
              <a:rPr lang="en-US" baseline="0" dirty="0" smtClean="0"/>
              <a:t>Skewed data</a:t>
            </a:r>
          </a:p>
          <a:p>
            <a:r>
              <a:rPr lang="en-US" baseline="0" dirty="0" smtClean="0"/>
              <a:t>Accuracy Guarantees are needed</a:t>
            </a:r>
          </a:p>
        </p:txBody>
      </p:sp>
      <p:sp>
        <p:nvSpPr>
          <p:cNvPr id="4" name="Slide Number Placeholder 3"/>
          <p:cNvSpPr>
            <a:spLocks noGrp="1"/>
          </p:cNvSpPr>
          <p:nvPr>
            <p:ph type="sldNum" sz="quarter" idx="10"/>
          </p:nvPr>
        </p:nvSpPr>
        <p:spPr/>
        <p:txBody>
          <a:bodyPr/>
          <a:lstStyle/>
          <a:p>
            <a:fld id="{862DBF5F-E884-8D4B-8536-498293E3FBD0}" type="slidenum">
              <a:rPr lang="en-US" smtClean="0"/>
              <a:t>4</a:t>
            </a:fld>
            <a:endParaRPr lang="en-US"/>
          </a:p>
        </p:txBody>
      </p:sp>
    </p:spTree>
    <p:extLst>
      <p:ext uri="{BB962C8B-B14F-4D97-AF65-F5344CB8AC3E}">
        <p14:creationId xmlns:p14="http://schemas.microsoft.com/office/powerpoint/2010/main" val="1213412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latency.</a:t>
            </a:r>
          </a:p>
          <a:p>
            <a:r>
              <a:rPr lang="en-US" baseline="0" dirty="0" smtClean="0"/>
              <a:t>The exploration is ad-hoc.</a:t>
            </a:r>
          </a:p>
        </p:txBody>
      </p:sp>
      <p:sp>
        <p:nvSpPr>
          <p:cNvPr id="4" name="Slide Number Placeholder 3"/>
          <p:cNvSpPr>
            <a:spLocks noGrp="1"/>
          </p:cNvSpPr>
          <p:nvPr>
            <p:ph type="sldNum" sz="quarter" idx="10"/>
          </p:nvPr>
        </p:nvSpPr>
        <p:spPr/>
        <p:txBody>
          <a:bodyPr/>
          <a:lstStyle/>
          <a:p>
            <a:fld id="{862DBF5F-E884-8D4B-8536-498293E3FBD0}" type="slidenum">
              <a:rPr lang="en-US" smtClean="0"/>
              <a:t>5</a:t>
            </a:fld>
            <a:endParaRPr lang="en-US"/>
          </a:p>
        </p:txBody>
      </p:sp>
    </p:spTree>
    <p:extLst>
      <p:ext uri="{BB962C8B-B14F-4D97-AF65-F5344CB8AC3E}">
        <p14:creationId xmlns:p14="http://schemas.microsoft.com/office/powerpoint/2010/main" val="943169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6</a:t>
            </a:fld>
            <a:endParaRPr lang="en-US"/>
          </a:p>
        </p:txBody>
      </p:sp>
    </p:spTree>
    <p:extLst>
      <p:ext uri="{BB962C8B-B14F-4D97-AF65-F5344CB8AC3E}">
        <p14:creationId xmlns:p14="http://schemas.microsoft.com/office/powerpoint/2010/main" val="1515901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BlinkDB</a:t>
            </a:r>
            <a:r>
              <a:rPr lang="en-US" baseline="0" dirty="0" smtClean="0"/>
              <a:t> tries to solve this problem by maintaining multi-granular samples on input data.</a:t>
            </a:r>
          </a:p>
          <a:p>
            <a:endParaRPr lang="en-US" baseline="0" dirty="0" smtClean="0"/>
          </a:p>
          <a:p>
            <a:r>
              <a:rPr lang="en-US" baseline="0" dirty="0" smtClean="0"/>
              <a:t>This in turn enables us to answer queries within specific time intervals or error bounds. </a:t>
            </a:r>
          </a:p>
          <a:p>
            <a:endParaRPr lang="en-US" baseline="0" dirty="0" smtClean="0"/>
          </a:p>
          <a:p>
            <a:r>
              <a:rPr lang="en-US" baseline="0" dirty="0" smtClean="0"/>
              <a:t>For </a:t>
            </a:r>
            <a:r>
              <a:rPr lang="en-US" baseline="0" dirty="0" err="1" smtClean="0"/>
              <a:t>eg</a:t>
            </a:r>
            <a:r>
              <a:rPr lang="en-US" baseline="0" dirty="0" smtClean="0"/>
              <a:t>. in the first example, a query can be augmented with a one second time bound, and </a:t>
            </a:r>
            <a:r>
              <a:rPr lang="en-US" baseline="0" dirty="0" err="1" smtClean="0"/>
              <a:t>BlinkDBwill</a:t>
            </a:r>
            <a:r>
              <a:rPr lang="en-US" baseline="0" dirty="0" smtClean="0"/>
              <a:t> try to return the most accurate answer within the time bound. </a:t>
            </a:r>
          </a:p>
          <a:p>
            <a:endParaRPr lang="en-US" baseline="0" dirty="0" smtClean="0"/>
          </a:p>
          <a:p>
            <a:r>
              <a:rPr lang="en-US" baseline="0" dirty="0" smtClean="0"/>
              <a:t>Similarly, a query can be augmented with a specific error bound and a confidence interval in which the system will return the fastest possible answer within this bound.</a:t>
            </a:r>
          </a:p>
          <a:p>
            <a:endParaRPr lang="en-US" baseline="0" dirty="0" smtClean="0"/>
          </a:p>
          <a:p>
            <a:r>
              <a:rPr lang="en-US" baseline="0" dirty="0" smtClean="0"/>
              <a:t>We believe that using </a:t>
            </a:r>
            <a:r>
              <a:rPr lang="en-US" baseline="0" dirty="0" err="1" smtClean="0"/>
              <a:t>BlinkDB</a:t>
            </a:r>
            <a:r>
              <a:rPr lang="en-US" baseline="0" dirty="0" smtClean="0"/>
              <a:t>, a user will be able to rapidly compute fairly sophisticated statistics on large data</a:t>
            </a:r>
            <a:endParaRPr lang="en-US" dirty="0"/>
          </a:p>
        </p:txBody>
      </p:sp>
      <p:sp>
        <p:nvSpPr>
          <p:cNvPr id="4" name="Slide Number Placeholder 3"/>
          <p:cNvSpPr>
            <a:spLocks noGrp="1"/>
          </p:cNvSpPr>
          <p:nvPr>
            <p:ph type="sldNum" sz="quarter" idx="10"/>
          </p:nvPr>
        </p:nvSpPr>
        <p:spPr/>
        <p:txBody>
          <a:bodyPr/>
          <a:lstStyle/>
          <a:p>
            <a:pPr>
              <a:defRPr/>
            </a:pPr>
            <a:fld id="{DC8198C8-78FB-5C4C-B14F-A07EF6C0DE8F}" type="slidenum">
              <a:rPr lang="en-US" smtClean="0"/>
              <a:pPr>
                <a:defRPr/>
              </a:pPr>
              <a:t>7</a:t>
            </a:fld>
            <a:endParaRPr lang="en-US"/>
          </a:p>
        </p:txBody>
      </p:sp>
    </p:spTree>
    <p:extLst>
      <p:ext uri="{BB962C8B-B14F-4D97-AF65-F5344CB8AC3E}">
        <p14:creationId xmlns:p14="http://schemas.microsoft.com/office/powerpoint/2010/main" val="40001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BlinkDB</a:t>
            </a:r>
            <a:r>
              <a:rPr lang="en-US" baseline="0" dirty="0" smtClean="0"/>
              <a:t> tries to solve this problem by maintaining multi-granular samples on input data.</a:t>
            </a:r>
          </a:p>
          <a:p>
            <a:endParaRPr lang="en-US" baseline="0" dirty="0" smtClean="0"/>
          </a:p>
          <a:p>
            <a:r>
              <a:rPr lang="en-US" baseline="0" dirty="0" smtClean="0"/>
              <a:t>This in turn enables us to answer queries within specific time intervals or error bounds. </a:t>
            </a:r>
          </a:p>
          <a:p>
            <a:endParaRPr lang="en-US" baseline="0" dirty="0" smtClean="0"/>
          </a:p>
          <a:p>
            <a:r>
              <a:rPr lang="en-US" baseline="0" dirty="0" smtClean="0"/>
              <a:t>For </a:t>
            </a:r>
            <a:r>
              <a:rPr lang="en-US" baseline="0" dirty="0" err="1" smtClean="0"/>
              <a:t>eg</a:t>
            </a:r>
            <a:r>
              <a:rPr lang="en-US" baseline="0" dirty="0" smtClean="0"/>
              <a:t>. in the first example, a query can be augmented with a one second time bound, and </a:t>
            </a:r>
            <a:r>
              <a:rPr lang="en-US" baseline="0" dirty="0" err="1" smtClean="0"/>
              <a:t>BlinkDBwill</a:t>
            </a:r>
            <a:r>
              <a:rPr lang="en-US" baseline="0" dirty="0" smtClean="0"/>
              <a:t> try to return the most accurate answer within the time bound. </a:t>
            </a:r>
          </a:p>
          <a:p>
            <a:endParaRPr lang="en-US" baseline="0" dirty="0" smtClean="0"/>
          </a:p>
          <a:p>
            <a:r>
              <a:rPr lang="en-US" baseline="0" dirty="0" smtClean="0"/>
              <a:t>Similarly, a query can be augmented with a specific error bound and a confidence interval in which the system will return the fastest possible answer within this bound.</a:t>
            </a:r>
          </a:p>
          <a:p>
            <a:endParaRPr lang="en-US" baseline="0" dirty="0" smtClean="0"/>
          </a:p>
          <a:p>
            <a:r>
              <a:rPr lang="en-US" baseline="0" dirty="0" smtClean="0"/>
              <a:t>We believe that using </a:t>
            </a:r>
            <a:r>
              <a:rPr lang="en-US" baseline="0" dirty="0" err="1" smtClean="0"/>
              <a:t>BlinkDB</a:t>
            </a:r>
            <a:r>
              <a:rPr lang="en-US" baseline="0" dirty="0" smtClean="0"/>
              <a:t>, a user will be able to rapidly compute fairly sophisticated statistics on large data</a:t>
            </a:r>
            <a:endParaRPr lang="en-US" dirty="0"/>
          </a:p>
        </p:txBody>
      </p:sp>
      <p:sp>
        <p:nvSpPr>
          <p:cNvPr id="4" name="Slide Number Placeholder 3"/>
          <p:cNvSpPr>
            <a:spLocks noGrp="1"/>
          </p:cNvSpPr>
          <p:nvPr>
            <p:ph type="sldNum" sz="quarter" idx="10"/>
          </p:nvPr>
        </p:nvSpPr>
        <p:spPr/>
        <p:txBody>
          <a:bodyPr/>
          <a:lstStyle/>
          <a:p>
            <a:pPr>
              <a:defRPr/>
            </a:pPr>
            <a:fld id="{DC8198C8-78FB-5C4C-B14F-A07EF6C0DE8F}" type="slidenum">
              <a:rPr lang="en-US" smtClean="0"/>
              <a:pPr>
                <a:defRPr/>
              </a:pPr>
              <a:t>8</a:t>
            </a:fld>
            <a:endParaRPr lang="en-US"/>
          </a:p>
        </p:txBody>
      </p:sp>
    </p:spTree>
    <p:extLst>
      <p:ext uri="{BB962C8B-B14F-4D97-AF65-F5344CB8AC3E}">
        <p14:creationId xmlns:p14="http://schemas.microsoft.com/office/powerpoint/2010/main" val="245561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implement this functionality, </a:t>
            </a:r>
            <a:r>
              <a:rPr lang="en-US" dirty="0" err="1" smtClean="0"/>
              <a:t>BlinkDB</a:t>
            </a:r>
            <a:r>
              <a:rPr lang="en-US" dirty="0" smtClean="0"/>
              <a:t> uses an off-line module to build a set of samples for the original</a:t>
            </a:r>
            <a:r>
              <a:rPr lang="en-US" baseline="0" dirty="0" smtClean="0"/>
              <a:t> tables. These includes an uniform sample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Reminder:</a:t>
            </a:r>
            <a:r>
              <a:rPr lang="en-US" b="1" baseline="0" dirty="0" smtClean="0"/>
              <a:t> </a:t>
            </a:r>
            <a:r>
              <a:rPr lang="en-US" b="0" baseline="0" dirty="0" smtClean="0"/>
              <a:t>Hive is a very popular data warehouse, which is an open-source implementation of SQL that uses Hadoop</a:t>
            </a:r>
            <a:endParaRPr lang="en-US" b="1" dirty="0" smtClean="0"/>
          </a:p>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9</a:t>
            </a:fld>
            <a:endParaRPr lang="en-US"/>
          </a:p>
        </p:txBody>
      </p:sp>
    </p:spTree>
    <p:extLst>
      <p:ext uri="{BB962C8B-B14F-4D97-AF65-F5344CB8AC3E}">
        <p14:creationId xmlns:p14="http://schemas.microsoft.com/office/powerpoint/2010/main" val="106935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8859673-CFCF-B547-9B44-AE13EC61369B}" type="datetime1">
              <a:rPr lang="en-US" smtClean="0"/>
              <a:t>11/17/17</a:t>
            </a:fld>
            <a:endParaRPr lang="en-US"/>
          </a:p>
        </p:txBody>
      </p:sp>
      <p:sp>
        <p:nvSpPr>
          <p:cNvPr id="5" name="Footer Placeholder 4"/>
          <p:cNvSpPr>
            <a:spLocks noGrp="1"/>
          </p:cNvSpPr>
          <p:nvPr>
            <p:ph type="ftr" sz="quarter" idx="11"/>
          </p:nvPr>
        </p:nvSpPr>
        <p:spPr/>
        <p:txBody>
          <a:bodyPr/>
          <a:lstStyle/>
          <a:p>
            <a:r>
              <a:rPr lang="en-US" smtClean="0"/>
              <a:t>EECS 598 – F17</a:t>
            </a:r>
            <a:endParaRPr lang="en-US" dirty="0"/>
          </a:p>
        </p:txBody>
      </p:sp>
      <p:sp>
        <p:nvSpPr>
          <p:cNvPr id="6" name="Slide Number Placeholder 5"/>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2095256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E40CDF0-3A3F-7143-ABEE-7EF6E5589F5C}" type="datetime1">
              <a:rPr lang="en-US" smtClean="0"/>
              <a:t>11/17/17</a:t>
            </a:fld>
            <a:endParaRPr lang="en-US"/>
          </a:p>
        </p:txBody>
      </p:sp>
      <p:sp>
        <p:nvSpPr>
          <p:cNvPr id="5" name="Footer Placeholder 4"/>
          <p:cNvSpPr>
            <a:spLocks noGrp="1"/>
          </p:cNvSpPr>
          <p:nvPr>
            <p:ph type="ftr" sz="quarter" idx="11"/>
          </p:nvPr>
        </p:nvSpPr>
        <p:spPr/>
        <p:txBody>
          <a:bodyPr/>
          <a:lstStyle/>
          <a:p>
            <a:r>
              <a:rPr lang="en-US" smtClean="0"/>
              <a:t>EECS 598 – F17</a:t>
            </a:r>
            <a:endParaRPr lang="en-US"/>
          </a:p>
        </p:txBody>
      </p:sp>
      <p:sp>
        <p:nvSpPr>
          <p:cNvPr id="6" name="Slide Number Placeholder 5"/>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687760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D8D59A-7299-DB47-8EC3-61EE9DCEEE26}" type="datetime1">
              <a:rPr lang="en-US" smtClean="0"/>
              <a:t>11/17/17</a:t>
            </a:fld>
            <a:endParaRPr lang="en-US"/>
          </a:p>
        </p:txBody>
      </p:sp>
      <p:sp>
        <p:nvSpPr>
          <p:cNvPr id="5" name="Footer Placeholder 4"/>
          <p:cNvSpPr>
            <a:spLocks noGrp="1"/>
          </p:cNvSpPr>
          <p:nvPr>
            <p:ph type="ftr" sz="quarter" idx="11"/>
          </p:nvPr>
        </p:nvSpPr>
        <p:spPr/>
        <p:txBody>
          <a:bodyPr/>
          <a:lstStyle/>
          <a:p>
            <a:r>
              <a:rPr lang="en-US" smtClean="0"/>
              <a:t>EECS 598 – F17</a:t>
            </a:r>
            <a:endParaRPr lang="en-US"/>
          </a:p>
        </p:txBody>
      </p:sp>
      <p:sp>
        <p:nvSpPr>
          <p:cNvPr id="6" name="Slide Number Placeholder 5"/>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429701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3DC4D9-86A9-6F41-8530-DE92A74CC47B}" type="datetime1">
              <a:rPr lang="en-US" smtClean="0"/>
              <a:t>11/17/17</a:t>
            </a:fld>
            <a:endParaRPr lang="en-US"/>
          </a:p>
        </p:txBody>
      </p:sp>
      <p:sp>
        <p:nvSpPr>
          <p:cNvPr id="5" name="Footer Placeholder 4"/>
          <p:cNvSpPr>
            <a:spLocks noGrp="1"/>
          </p:cNvSpPr>
          <p:nvPr>
            <p:ph type="ftr" sz="quarter" idx="11"/>
          </p:nvPr>
        </p:nvSpPr>
        <p:spPr/>
        <p:txBody>
          <a:bodyPr/>
          <a:lstStyle/>
          <a:p>
            <a:r>
              <a:rPr lang="en-US" smtClean="0"/>
              <a:t>EECS 598 – F17</a:t>
            </a:r>
            <a:endParaRPr lang="en-US"/>
          </a:p>
        </p:txBody>
      </p:sp>
      <p:sp>
        <p:nvSpPr>
          <p:cNvPr id="6" name="Slide Number Placeholder 5"/>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977216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54ECDBE-EF16-484D-B529-4357C7E8E297}" type="datetime1">
              <a:rPr lang="en-US" smtClean="0"/>
              <a:t>11/17/17</a:t>
            </a:fld>
            <a:endParaRPr lang="en-US"/>
          </a:p>
        </p:txBody>
      </p:sp>
      <p:sp>
        <p:nvSpPr>
          <p:cNvPr id="5" name="Footer Placeholder 4"/>
          <p:cNvSpPr>
            <a:spLocks noGrp="1"/>
          </p:cNvSpPr>
          <p:nvPr>
            <p:ph type="ftr" sz="quarter" idx="11"/>
          </p:nvPr>
        </p:nvSpPr>
        <p:spPr/>
        <p:txBody>
          <a:bodyPr/>
          <a:lstStyle/>
          <a:p>
            <a:r>
              <a:rPr lang="en-US" smtClean="0"/>
              <a:t>EECS 598 – F17</a:t>
            </a:r>
            <a:endParaRPr lang="en-US"/>
          </a:p>
        </p:txBody>
      </p:sp>
      <p:sp>
        <p:nvSpPr>
          <p:cNvPr id="6" name="Slide Number Placeholder 5"/>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90776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9C97BB-A13A-FE40-BA2E-78BF1D4A5327}" type="datetime1">
              <a:rPr lang="en-US" smtClean="0"/>
              <a:t>11/17/17</a:t>
            </a:fld>
            <a:endParaRPr lang="en-US"/>
          </a:p>
        </p:txBody>
      </p:sp>
      <p:sp>
        <p:nvSpPr>
          <p:cNvPr id="6" name="Footer Placeholder 5"/>
          <p:cNvSpPr>
            <a:spLocks noGrp="1"/>
          </p:cNvSpPr>
          <p:nvPr>
            <p:ph type="ftr" sz="quarter" idx="11"/>
          </p:nvPr>
        </p:nvSpPr>
        <p:spPr/>
        <p:txBody>
          <a:bodyPr/>
          <a:lstStyle/>
          <a:p>
            <a:r>
              <a:rPr lang="en-US" smtClean="0"/>
              <a:t>EECS 598 – F17</a:t>
            </a:r>
            <a:endParaRPr lang="en-US"/>
          </a:p>
        </p:txBody>
      </p:sp>
      <p:sp>
        <p:nvSpPr>
          <p:cNvPr id="7" name="Slide Number Placeholder 6"/>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02689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5C1895-BC7C-584B-A9BB-CB34F7C1C179}" type="datetime1">
              <a:rPr lang="en-US" smtClean="0"/>
              <a:t>11/17/17</a:t>
            </a:fld>
            <a:endParaRPr lang="en-US"/>
          </a:p>
        </p:txBody>
      </p:sp>
      <p:sp>
        <p:nvSpPr>
          <p:cNvPr id="8" name="Footer Placeholder 7"/>
          <p:cNvSpPr>
            <a:spLocks noGrp="1"/>
          </p:cNvSpPr>
          <p:nvPr>
            <p:ph type="ftr" sz="quarter" idx="11"/>
          </p:nvPr>
        </p:nvSpPr>
        <p:spPr/>
        <p:txBody>
          <a:bodyPr/>
          <a:lstStyle/>
          <a:p>
            <a:r>
              <a:rPr lang="en-US" smtClean="0"/>
              <a:t>EECS 598 – F17</a:t>
            </a:r>
            <a:endParaRPr lang="en-US"/>
          </a:p>
        </p:txBody>
      </p:sp>
      <p:sp>
        <p:nvSpPr>
          <p:cNvPr id="9" name="Slide Number Placeholder 8"/>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854787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CA82D-245B-7944-BAF0-4BD7F6332E64}" type="datetime1">
              <a:rPr lang="en-US" smtClean="0"/>
              <a:t>11/17/17</a:t>
            </a:fld>
            <a:endParaRPr lang="en-US"/>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534203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0E46CE-38AE-DD48-AD30-E319084F2DCD}" type="datetime1">
              <a:rPr lang="en-US" smtClean="0"/>
              <a:t>11/17/17</a:t>
            </a:fld>
            <a:endParaRPr lang="en-US"/>
          </a:p>
        </p:txBody>
      </p:sp>
      <p:sp>
        <p:nvSpPr>
          <p:cNvPr id="3" name="Footer Placeholder 2"/>
          <p:cNvSpPr>
            <a:spLocks noGrp="1"/>
          </p:cNvSpPr>
          <p:nvPr>
            <p:ph type="ftr" sz="quarter" idx="11"/>
          </p:nvPr>
        </p:nvSpPr>
        <p:spPr/>
        <p:txBody>
          <a:bodyPr/>
          <a:lstStyle/>
          <a:p>
            <a:r>
              <a:rPr lang="en-US" smtClean="0"/>
              <a:t>EECS 598 – F17</a:t>
            </a:r>
            <a:endParaRPr lang="en-US"/>
          </a:p>
        </p:txBody>
      </p:sp>
      <p:sp>
        <p:nvSpPr>
          <p:cNvPr id="4" name="Slide Number Placeholder 3"/>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875941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nchor="t"/>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424FE1-7E25-0D40-9589-21526CF12C20}" type="datetime1">
              <a:rPr lang="en-US" smtClean="0"/>
              <a:t>11/17/17</a:t>
            </a:fld>
            <a:endParaRPr lang="en-US"/>
          </a:p>
        </p:txBody>
      </p:sp>
      <p:sp>
        <p:nvSpPr>
          <p:cNvPr id="6" name="Footer Placeholder 5"/>
          <p:cNvSpPr>
            <a:spLocks noGrp="1"/>
          </p:cNvSpPr>
          <p:nvPr>
            <p:ph type="ftr" sz="quarter" idx="11"/>
          </p:nvPr>
        </p:nvSpPr>
        <p:spPr/>
        <p:txBody>
          <a:bodyPr/>
          <a:lstStyle/>
          <a:p>
            <a:r>
              <a:rPr lang="en-US" smtClean="0"/>
              <a:t>EECS 598 – F17</a:t>
            </a:r>
            <a:endParaRPr lang="en-US"/>
          </a:p>
        </p:txBody>
      </p:sp>
      <p:sp>
        <p:nvSpPr>
          <p:cNvPr id="7" name="Slide Number Placeholder 6"/>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1739251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1F9EE0-8E49-A040-B038-5FDECE63E320}" type="datetime1">
              <a:rPr lang="en-US" smtClean="0"/>
              <a:t>11/17/17</a:t>
            </a:fld>
            <a:endParaRPr lang="en-US"/>
          </a:p>
        </p:txBody>
      </p:sp>
      <p:sp>
        <p:nvSpPr>
          <p:cNvPr id="6" name="Footer Placeholder 5"/>
          <p:cNvSpPr>
            <a:spLocks noGrp="1"/>
          </p:cNvSpPr>
          <p:nvPr>
            <p:ph type="ftr" sz="quarter" idx="11"/>
          </p:nvPr>
        </p:nvSpPr>
        <p:spPr/>
        <p:txBody>
          <a:bodyPr/>
          <a:lstStyle/>
          <a:p>
            <a:r>
              <a:rPr lang="en-US" smtClean="0"/>
              <a:t>EECS 598 – F17</a:t>
            </a:r>
            <a:endParaRPr lang="en-US"/>
          </a:p>
        </p:txBody>
      </p:sp>
      <p:sp>
        <p:nvSpPr>
          <p:cNvPr id="7" name="Slide Number Placeholder 6"/>
          <p:cNvSpPr>
            <a:spLocks noGrp="1"/>
          </p:cNvSpPr>
          <p:nvPr>
            <p:ph type="sldNum" sz="quarter" idx="12"/>
          </p:nvPr>
        </p:nvSpPr>
        <p:spPr/>
        <p:txBody>
          <a:bodyPr/>
          <a:lstStyle/>
          <a:p>
            <a:fld id="{4EEF9975-6C58-5C4C-8961-54FFA2646BAA}" type="slidenum">
              <a:rPr lang="en-US" smtClean="0"/>
              <a:t>‹#›</a:t>
            </a:fld>
            <a:endParaRPr lang="en-US"/>
          </a:p>
        </p:txBody>
      </p:sp>
    </p:spTree>
    <p:extLst>
      <p:ext uri="{BB962C8B-B14F-4D97-AF65-F5344CB8AC3E}">
        <p14:creationId xmlns:p14="http://schemas.microsoft.com/office/powerpoint/2010/main" val="477003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chor="ctr">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Gill Sans Light" charset="0"/>
                <a:ea typeface="Gill Sans Light" charset="0"/>
                <a:cs typeface="Gill Sans Light" charset="0"/>
              </a:defRPr>
            </a:lvl1pPr>
          </a:lstStyle>
          <a:p>
            <a:fld id="{CA610DB4-F5B6-3241-ABD4-EF8B23B32339}" type="datetime1">
              <a:rPr lang="en-US" smtClean="0"/>
              <a:t>11/17/17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Gill Sans Light" charset="0"/>
                <a:ea typeface="Gill Sans Light" charset="0"/>
                <a:cs typeface="Gill Sans Light" charset="0"/>
              </a:defRPr>
            </a:lvl1pPr>
          </a:lstStyle>
          <a:p>
            <a:r>
              <a:rPr lang="en-US" smtClean="0"/>
              <a:t>EECS 598 – F17</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Gill Sans Light" charset="0"/>
                <a:ea typeface="Gill Sans Light" charset="0"/>
                <a:cs typeface="Gill Sans Light" charset="0"/>
              </a:defRPr>
            </a:lvl1pPr>
          </a:lstStyle>
          <a:p>
            <a:fld id="{4EEF9975-6C58-5C4C-8961-54FFA2646BAA}" type="slidenum">
              <a:rPr lang="en-US" smtClean="0"/>
              <a:pPr/>
              <a:t>‹#›</a:t>
            </a:fld>
            <a:endParaRPr lang="en-US"/>
          </a:p>
        </p:txBody>
      </p:sp>
    </p:spTree>
    <p:extLst>
      <p:ext uri="{BB962C8B-B14F-4D97-AF65-F5344CB8AC3E}">
        <p14:creationId xmlns:p14="http://schemas.microsoft.com/office/powerpoint/2010/main" val="872687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Gill Sans" charset="0"/>
          <a:ea typeface="Gill Sans" charset="0"/>
          <a:cs typeface="Gill Sans"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charset="0"/>
          <a:ea typeface="Gill Sans Light" charset="0"/>
          <a:cs typeface="Gill Sans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charset="0"/>
          <a:ea typeface="Gill Sans Light" charset="0"/>
          <a:cs typeface="Gill Sans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tiff"/><Relationship Id="rId6" Type="http://schemas.openxmlformats.org/officeDocument/2006/relationships/image" Target="../media/image4.tiff"/><Relationship Id="rId7" Type="http://schemas.openxmlformats.org/officeDocument/2006/relationships/image" Target="../media/image5.png"/><Relationship Id="rId8"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BlinkDB</a:t>
            </a:r>
            <a:r>
              <a:rPr lang="en-US" dirty="0" smtClean="0"/>
              <a:t>: Queries with Bounded Errors and Bounded Response Times on Very Large Data</a:t>
            </a:r>
            <a:endParaRPr lang="en-US" dirty="0"/>
          </a:p>
        </p:txBody>
      </p:sp>
      <p:sp>
        <p:nvSpPr>
          <p:cNvPr id="3" name="Subtitle 2"/>
          <p:cNvSpPr>
            <a:spLocks noGrp="1"/>
          </p:cNvSpPr>
          <p:nvPr>
            <p:ph type="subTitle" idx="1"/>
          </p:nvPr>
        </p:nvSpPr>
        <p:spPr>
          <a:xfrm>
            <a:off x="2842591" y="3526071"/>
            <a:ext cx="6506817" cy="871330"/>
          </a:xfrm>
        </p:spPr>
        <p:txBody>
          <a:bodyPr/>
          <a:lstStyle/>
          <a:p>
            <a:r>
              <a:rPr lang="en-US" dirty="0" smtClean="0"/>
              <a:t>Authors: Sameer </a:t>
            </a:r>
            <a:r>
              <a:rPr lang="en-US" dirty="0" err="1" smtClean="0"/>
              <a:t>Argarwal</a:t>
            </a:r>
            <a:r>
              <a:rPr lang="en-US" dirty="0" smtClean="0"/>
              <a:t> et al.</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dirty="0"/>
          </a:p>
        </p:txBody>
      </p:sp>
      <p:sp>
        <p:nvSpPr>
          <p:cNvPr id="5" name="Slide Number Placeholder 4"/>
          <p:cNvSpPr>
            <a:spLocks noGrp="1"/>
          </p:cNvSpPr>
          <p:nvPr>
            <p:ph type="sldNum" sz="quarter" idx="12"/>
          </p:nvPr>
        </p:nvSpPr>
        <p:spPr/>
        <p:txBody>
          <a:bodyPr/>
          <a:lstStyle/>
          <a:p>
            <a:fld id="{4EEF9975-6C58-5C4C-8961-54FFA2646BAA}" type="slidenum">
              <a:rPr lang="en-US" smtClean="0"/>
              <a:t>1</a:t>
            </a:fld>
            <a:endParaRPr lang="en-US"/>
          </a:p>
        </p:txBody>
      </p:sp>
      <p:sp>
        <p:nvSpPr>
          <p:cNvPr id="6" name="TextBox 5"/>
          <p:cNvSpPr txBox="1"/>
          <p:nvPr/>
        </p:nvSpPr>
        <p:spPr>
          <a:xfrm>
            <a:off x="2693505" y="4549758"/>
            <a:ext cx="7288695" cy="584775"/>
          </a:xfrm>
          <a:prstGeom prst="rect">
            <a:avLst/>
          </a:prstGeom>
          <a:noFill/>
        </p:spPr>
        <p:txBody>
          <a:bodyPr wrap="square" rtlCol="0">
            <a:spAutoFit/>
          </a:bodyPr>
          <a:lstStyle/>
          <a:p>
            <a:r>
              <a:rPr lang="en-US" sz="3200" dirty="0" smtClean="0">
                <a:solidFill>
                  <a:srgbClr val="0070C0"/>
                </a:solidFill>
              </a:rPr>
              <a:t>Presenters: </a:t>
            </a:r>
            <a:r>
              <a:rPr lang="en-US" sz="3200" dirty="0" err="1" smtClean="0">
                <a:solidFill>
                  <a:srgbClr val="0070C0"/>
                </a:solidFill>
              </a:rPr>
              <a:t>Boyu</a:t>
            </a:r>
            <a:r>
              <a:rPr lang="en-US" sz="3200" dirty="0" smtClean="0">
                <a:solidFill>
                  <a:srgbClr val="0070C0"/>
                </a:solidFill>
              </a:rPr>
              <a:t> Tian, </a:t>
            </a:r>
            <a:r>
              <a:rPr lang="en-US" sz="3200" dirty="0" err="1" smtClean="0">
                <a:solidFill>
                  <a:srgbClr val="0070C0"/>
                </a:solidFill>
              </a:rPr>
              <a:t>Rui</a:t>
            </a:r>
            <a:r>
              <a:rPr lang="en-US" sz="3200" dirty="0" smtClean="0">
                <a:solidFill>
                  <a:srgbClr val="0070C0"/>
                </a:solidFill>
              </a:rPr>
              <a:t> Liu, </a:t>
            </a:r>
            <a:r>
              <a:rPr lang="en-US" sz="3200" dirty="0" err="1" smtClean="0">
                <a:solidFill>
                  <a:srgbClr val="0070C0"/>
                </a:solidFill>
              </a:rPr>
              <a:t>Haojun</a:t>
            </a:r>
            <a:r>
              <a:rPr lang="en-US" sz="3200" dirty="0" smtClean="0">
                <a:solidFill>
                  <a:srgbClr val="0070C0"/>
                </a:solidFill>
              </a:rPr>
              <a:t> Ma</a:t>
            </a:r>
            <a:endParaRPr lang="en-US" sz="3200" dirty="0">
              <a:solidFill>
                <a:srgbClr val="0070C0"/>
              </a:solidFill>
            </a:endParaRPr>
          </a:p>
        </p:txBody>
      </p:sp>
      <p:sp>
        <p:nvSpPr>
          <p:cNvPr id="7" name="TextBox 6"/>
          <p:cNvSpPr txBox="1"/>
          <p:nvPr/>
        </p:nvSpPr>
        <p:spPr>
          <a:xfrm>
            <a:off x="4878373" y="6048573"/>
            <a:ext cx="6475427" cy="307777"/>
          </a:xfrm>
          <a:prstGeom prst="rect">
            <a:avLst/>
          </a:prstGeom>
          <a:noFill/>
        </p:spPr>
        <p:txBody>
          <a:bodyPr wrap="none" rtlCol="0">
            <a:spAutoFit/>
          </a:bodyPr>
          <a:lstStyle/>
          <a:p>
            <a:r>
              <a:rPr lang="en-US" sz="1400" dirty="0" smtClean="0"/>
              <a:t>Some of the </a:t>
            </a:r>
            <a:r>
              <a:rPr lang="en-US" sz="1400" smtClean="0"/>
              <a:t>examples and slides </a:t>
            </a:r>
            <a:r>
              <a:rPr lang="en-US" sz="1400" dirty="0" smtClean="0"/>
              <a:t>are borrowed from conference slides in </a:t>
            </a:r>
            <a:r>
              <a:rPr lang="en-US" sz="1400" dirty="0" err="1" smtClean="0"/>
              <a:t>EuroSys</a:t>
            </a:r>
            <a:r>
              <a:rPr lang="en-US" sz="1400" dirty="0" smtClean="0"/>
              <a:t> 2013</a:t>
            </a:r>
            <a:endParaRPr lang="en-US" sz="1400" dirty="0"/>
          </a:p>
        </p:txBody>
      </p:sp>
    </p:spTree>
    <p:extLst>
      <p:ext uri="{BB962C8B-B14F-4D97-AF65-F5344CB8AC3E}">
        <p14:creationId xmlns:p14="http://schemas.microsoft.com/office/powerpoint/2010/main" val="532126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Calibri"/>
                <a:cs typeface="Calibri"/>
              </a:rPr>
              <a:t>BlinkDB</a:t>
            </a:r>
            <a:r>
              <a:rPr lang="en-US" dirty="0">
                <a:solidFill>
                  <a:srgbClr val="000000"/>
                </a:solidFill>
                <a:latin typeface="Calibri"/>
                <a:cs typeface="Calibri"/>
              </a:rPr>
              <a:t> Architecture</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r>
              <a:rPr lang="en-US" dirty="0" smtClean="0"/>
              <a:t>10</a:t>
            </a:r>
            <a:endParaRPr lang="en-US" dirty="0"/>
          </a:p>
        </p:txBody>
      </p:sp>
      <p:pic>
        <p:nvPicPr>
          <p:cNvPr id="9" name="Picture 8"/>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357567" y="1692759"/>
            <a:ext cx="6898742" cy="4358411"/>
          </a:xfrm>
          <a:prstGeom prst="rect">
            <a:avLst/>
          </a:prstGeom>
        </p:spPr>
      </p:pic>
    </p:spTree>
    <p:extLst>
      <p:ext uri="{BB962C8B-B14F-4D97-AF65-F5344CB8AC3E}">
        <p14:creationId xmlns:p14="http://schemas.microsoft.com/office/powerpoint/2010/main" val="426088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Calibri"/>
                <a:cs typeface="Calibri"/>
              </a:rPr>
              <a:t>BlinkDB</a:t>
            </a:r>
            <a:r>
              <a:rPr lang="en-US" dirty="0">
                <a:solidFill>
                  <a:srgbClr val="000000"/>
                </a:solidFill>
                <a:latin typeface="Calibri"/>
                <a:cs typeface="Calibri"/>
              </a:rPr>
              <a:t> Architecture</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11</a:t>
            </a:fld>
            <a:endParaRPr lang="en-US"/>
          </a:p>
        </p:txBody>
      </p:sp>
      <p:pic>
        <p:nvPicPr>
          <p:cNvPr id="8" name="Picture 7"/>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360532" y="1690688"/>
            <a:ext cx="6895778" cy="4378971"/>
          </a:xfrm>
          <a:prstGeom prst="rect">
            <a:avLst/>
          </a:prstGeom>
        </p:spPr>
      </p:pic>
    </p:spTree>
    <p:extLst>
      <p:ext uri="{BB962C8B-B14F-4D97-AF65-F5344CB8AC3E}">
        <p14:creationId xmlns:p14="http://schemas.microsoft.com/office/powerpoint/2010/main" val="10582023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a:cs typeface="Calibri"/>
              </a:rPr>
              <a:t>Two Challenges</a:t>
            </a:r>
          </a:p>
        </p:txBody>
      </p:sp>
      <p:sp>
        <p:nvSpPr>
          <p:cNvPr id="3" name="Content Placeholder 2"/>
          <p:cNvSpPr>
            <a:spLocks noGrp="1"/>
          </p:cNvSpPr>
          <p:nvPr>
            <p:ph idx="1"/>
          </p:nvPr>
        </p:nvSpPr>
        <p:spPr>
          <a:xfrm>
            <a:off x="838200" y="996284"/>
            <a:ext cx="10515600" cy="4351338"/>
          </a:xfrm>
        </p:spPr>
        <p:txBody>
          <a:bodyPr/>
          <a:lstStyle/>
          <a:p>
            <a:pPr marL="514350" indent="-514350">
              <a:buFont typeface="+mj-lt"/>
              <a:buAutoNum type="arabicPeriod"/>
            </a:pPr>
            <a:r>
              <a:rPr lang="en-US" dirty="0"/>
              <a:t>How to choose the offline samples;</a:t>
            </a:r>
          </a:p>
          <a:p>
            <a:pPr marL="514350" indent="-514350">
              <a:buFont typeface="+mj-lt"/>
              <a:buAutoNum type="arabicPeriod"/>
            </a:pPr>
            <a:endParaRPr lang="en-US" dirty="0"/>
          </a:p>
          <a:p>
            <a:pPr marL="514350" indent="-514350">
              <a:buFont typeface="+mj-lt"/>
              <a:buAutoNum type="arabicPeriod"/>
            </a:pPr>
            <a:r>
              <a:rPr lang="en-US" dirty="0"/>
              <a:t>How to select the sample to use at </a:t>
            </a:r>
            <a:r>
              <a:rPr lang="en-US" dirty="0" smtClean="0"/>
              <a:t>run-time.</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12</a:t>
            </a:fld>
            <a:endParaRPr lang="en-US"/>
          </a:p>
        </p:txBody>
      </p:sp>
    </p:spTree>
    <p:extLst>
      <p:ext uri="{BB962C8B-B14F-4D97-AF65-F5344CB8AC3E}">
        <p14:creationId xmlns:p14="http://schemas.microsoft.com/office/powerpoint/2010/main" val="16419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Offline</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838200" y="1303111"/>
            <a:ext cx="10515600" cy="4351338"/>
          </a:xfrm>
        </p:spPr>
        <p:txBody>
          <a:bodyPr/>
          <a:lstStyle/>
          <a:p>
            <a:pPr marL="514350" indent="-514350">
              <a:buFont typeface="+mj-lt"/>
              <a:buAutoNum type="arabicPeriod"/>
            </a:pPr>
            <a:r>
              <a:rPr lang="en-US" altLang="zh-CN" dirty="0" smtClean="0"/>
              <a:t>Stratified</a:t>
            </a:r>
            <a:r>
              <a:rPr lang="zh-CN" altLang="en-US" dirty="0" smtClean="0"/>
              <a:t> </a:t>
            </a:r>
            <a:r>
              <a:rPr lang="en-US" altLang="zh-CN" dirty="0" smtClean="0"/>
              <a:t>sampling</a:t>
            </a:r>
          </a:p>
          <a:p>
            <a:pPr marL="514350" indent="-514350">
              <a:buFont typeface="+mj-lt"/>
              <a:buAutoNum type="arabicPeriod"/>
            </a:pPr>
            <a:endParaRPr lang="en-US" dirty="0"/>
          </a:p>
          <a:p>
            <a:pPr marL="514350" indent="-514350">
              <a:buFont typeface="+mj-lt"/>
              <a:buAutoNum type="arabicPeriod"/>
            </a:pPr>
            <a:r>
              <a:rPr lang="en-US" altLang="zh-CN" dirty="0" smtClean="0"/>
              <a:t>Sample</a:t>
            </a:r>
            <a:r>
              <a:rPr lang="zh-CN" altLang="en-US" dirty="0" smtClean="0"/>
              <a:t> </a:t>
            </a:r>
            <a:r>
              <a:rPr lang="en-US" altLang="zh-CN" dirty="0" smtClean="0"/>
              <a:t>size</a:t>
            </a:r>
          </a:p>
          <a:p>
            <a:pPr marL="514350" indent="-514350">
              <a:buFont typeface="+mj-lt"/>
              <a:buAutoNum type="arabicPeriod"/>
            </a:pPr>
            <a:endParaRPr lang="en-US" dirty="0"/>
          </a:p>
          <a:p>
            <a:pPr marL="514350" indent="-514350">
              <a:buFont typeface="+mj-lt"/>
              <a:buAutoNum type="arabicPeriod"/>
            </a:pPr>
            <a:r>
              <a:rPr lang="en-US" altLang="zh-CN" dirty="0" smtClean="0"/>
              <a:t>Stratification</a:t>
            </a:r>
            <a:r>
              <a:rPr lang="zh-CN" altLang="en-US" dirty="0" smtClean="0"/>
              <a:t> </a:t>
            </a:r>
            <a:r>
              <a:rPr lang="en-US" altLang="zh-CN" dirty="0" smtClean="0"/>
              <a:t>attributes</a:t>
            </a:r>
            <a:endParaRPr lang="en-US" dirty="0" smtClean="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13</a:t>
            </a:fld>
            <a:endParaRPr lang="en-US"/>
          </a:p>
        </p:txBody>
      </p:sp>
    </p:spTree>
    <p:extLst>
      <p:ext uri="{BB962C8B-B14F-4D97-AF65-F5344CB8AC3E}">
        <p14:creationId xmlns:p14="http://schemas.microsoft.com/office/powerpoint/2010/main" val="74506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Uniform</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5883349" y="1409698"/>
            <a:ext cx="5229447"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6</a:t>
            </a:r>
            <a:r>
              <a:rPr lang="en-US" altLang="zh-CN" dirty="0" smtClean="0"/>
              <a:t>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3</a:t>
            </a:r>
            <a:r>
              <a:rPr lang="zh-CN" altLang="en-US" dirty="0" smtClean="0"/>
              <a:t> </a:t>
            </a:r>
            <a:r>
              <a:rPr lang="en-US" altLang="zh-CN" dirty="0" smtClean="0"/>
              <a:t>from 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10</a:t>
            </a:r>
            <a:r>
              <a:rPr lang="en-US" baseline="30000" dirty="0" smtClean="0"/>
              <a:t>3</a:t>
            </a:r>
            <a:r>
              <a:rPr lang="en-US" dirty="0" smtClean="0"/>
              <a:t> rows as sample</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select </a:t>
            </a:r>
            <a:r>
              <a:rPr lang="en-US" dirty="0" err="1" smtClean="0"/>
              <a:t>avg</a:t>
            </a:r>
            <a:r>
              <a:rPr lang="en-US" dirty="0" smtClean="0"/>
              <a:t>(salary)</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from T</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where city=“</a:t>
            </a:r>
            <a:r>
              <a:rPr lang="en-US" dirty="0"/>
              <a:t>L</a:t>
            </a:r>
            <a:r>
              <a:rPr lang="en-US" dirty="0" smtClean="0"/>
              <a:t>ansing”</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15639115"/>
              </p:ext>
            </p:extLst>
          </p:nvPr>
        </p:nvGraphicFramePr>
        <p:xfrm>
          <a:off x="1796309" y="2133797"/>
          <a:ext cx="2603798" cy="2595880"/>
        </p:xfrm>
        <a:graphic>
          <a:graphicData uri="http://schemas.openxmlformats.org/drawingml/2006/table">
            <a:tbl>
              <a:tblPr firstRow="1" bandRow="1">
                <a:tableStyleId>{5C22544A-7EE6-4342-B048-85BDC9FD1C3A}</a:tableStyleId>
              </a:tblPr>
              <a:tblGrid>
                <a:gridCol w="468368"/>
                <a:gridCol w="1218553"/>
                <a:gridCol w="916877"/>
              </a:tblGrid>
              <a:tr h="370840">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r>
                        <a:rPr lang="mr-IN" altLang="zh-CN" dirty="0" smtClean="0"/>
                        <a:t>…</a:t>
                      </a:r>
                      <a:endParaRPr lang="en-US" dirty="0"/>
                    </a:p>
                  </a:txBody>
                  <a:tcPr/>
                </a:tc>
              </a:tr>
            </a:tbl>
          </a:graphicData>
        </a:graphic>
      </p:graphicFrame>
    </p:spTree>
    <p:extLst>
      <p:ext uri="{BB962C8B-B14F-4D97-AF65-F5344CB8AC3E}">
        <p14:creationId xmlns:p14="http://schemas.microsoft.com/office/powerpoint/2010/main" val="24987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Stratified</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5883347" y="771743"/>
            <a:ext cx="5229447"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6</a:t>
            </a:r>
            <a:r>
              <a:rPr lang="en-US" altLang="zh-CN" dirty="0" smtClean="0"/>
              <a:t>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3</a:t>
            </a:r>
            <a:r>
              <a:rPr lang="zh-CN" altLang="en-US" dirty="0" smtClean="0"/>
              <a:t> </a:t>
            </a:r>
            <a:r>
              <a:rPr lang="en-US" altLang="zh-CN" dirty="0" smtClean="0"/>
              <a:t>from 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500 rows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500 rows from Lansing</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15</a:t>
            </a:fld>
            <a:endParaRPr lang="en-US"/>
          </a:p>
        </p:txBody>
      </p:sp>
      <p:graphicFrame>
        <p:nvGraphicFramePr>
          <p:cNvPr id="6" name="Table 5"/>
          <p:cNvGraphicFramePr>
            <a:graphicFrameLocks noGrp="1"/>
          </p:cNvGraphicFramePr>
          <p:nvPr/>
        </p:nvGraphicFramePr>
        <p:xfrm>
          <a:off x="1796309" y="2133797"/>
          <a:ext cx="2603798" cy="2595880"/>
        </p:xfrm>
        <a:graphic>
          <a:graphicData uri="http://schemas.openxmlformats.org/drawingml/2006/table">
            <a:tbl>
              <a:tblPr firstRow="1" bandRow="1">
                <a:tableStyleId>{5C22544A-7EE6-4342-B048-85BDC9FD1C3A}</a:tableStyleId>
              </a:tblPr>
              <a:tblGrid>
                <a:gridCol w="468368"/>
                <a:gridCol w="1218553"/>
                <a:gridCol w="916877"/>
              </a:tblGrid>
              <a:tr h="370840">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r>
                        <a:rPr lang="mr-IN" altLang="zh-CN" dirty="0" smtClean="0"/>
                        <a:t>…</a:t>
                      </a:r>
                      <a:endParaRPr lang="en-US" dirty="0"/>
                    </a:p>
                  </a:txBody>
                  <a:tcPr/>
                </a:tc>
              </a:tr>
            </a:tbl>
          </a:graphicData>
        </a:graphic>
      </p:graphicFrame>
    </p:spTree>
    <p:extLst>
      <p:ext uri="{BB962C8B-B14F-4D97-AF65-F5344CB8AC3E}">
        <p14:creationId xmlns:p14="http://schemas.microsoft.com/office/powerpoint/2010/main" val="170537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Stratified</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5851450" y="1027906"/>
            <a:ext cx="5229447"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select </a:t>
            </a:r>
            <a:r>
              <a:rPr lang="en-US" dirty="0" err="1" smtClean="0"/>
              <a:t>avg</a:t>
            </a:r>
            <a:r>
              <a:rPr lang="en-US" dirty="0" smtClean="0"/>
              <a:t>(salary)</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from T</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where city=“Lansing”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a:t> </a:t>
            </a:r>
            <a:r>
              <a:rPr lang="en-US" dirty="0" smtClean="0"/>
              <a:t>         and  nationality=“Indian”</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Stratify on (city, nationality)</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16</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077196056"/>
              </p:ext>
            </p:extLst>
          </p:nvPr>
        </p:nvGraphicFramePr>
        <p:xfrm>
          <a:off x="1084521" y="2030818"/>
          <a:ext cx="4004928" cy="2590800"/>
        </p:xfrm>
        <a:graphic>
          <a:graphicData uri="http://schemas.openxmlformats.org/drawingml/2006/table">
            <a:tbl>
              <a:tblPr firstRow="1" bandRow="1">
                <a:tableStyleId>{5C22544A-7EE6-4342-B048-85BDC9FD1C3A}</a:tableStyleId>
              </a:tblPr>
              <a:tblGrid>
                <a:gridCol w="490740"/>
                <a:gridCol w="1276758"/>
                <a:gridCol w="1276758"/>
                <a:gridCol w="960672"/>
              </a:tblGrid>
              <a:tr h="346228">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dirty="0" smtClean="0"/>
                        <a:t>Nationality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American</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dirty="0" smtClean="0"/>
                        <a:t>Chinese</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dirty="0" smtClean="0"/>
                        <a:t>Indian</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dirty="0" smtClean="0"/>
                        <a:t>American</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dirty="0" smtClean="0"/>
                        <a:t>Canadian</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endParaRPr lang="en-US" dirty="0"/>
                    </a:p>
                  </a:txBody>
                  <a:tcPr/>
                </a:tc>
                <a:tc>
                  <a:txBody>
                    <a:bodyPr/>
                    <a:lstStyle/>
                    <a:p>
                      <a:r>
                        <a:rPr lang="mr-IN" altLang="zh-CN" dirty="0" smtClean="0"/>
                        <a:t>…</a:t>
                      </a:r>
                      <a:endParaRPr lang="en-US" dirty="0"/>
                    </a:p>
                  </a:txBody>
                  <a:tcPr/>
                </a:tc>
              </a:tr>
            </a:tbl>
          </a:graphicData>
        </a:graphic>
      </p:graphicFrame>
    </p:spTree>
    <p:extLst>
      <p:ext uri="{BB962C8B-B14F-4D97-AF65-F5344CB8AC3E}">
        <p14:creationId xmlns:p14="http://schemas.microsoft.com/office/powerpoint/2010/main" val="53619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Sample Size</a:t>
            </a:r>
            <a:endParaRPr lang="en-US" dirty="0">
              <a:latin typeface="Calibri"/>
              <a:cs typeface="Calibri"/>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134235"/>
                <a:ext cx="10515600"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ɸ : stratification attribute</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D(</a:t>
                </a:r>
                <a:r>
                  <a:rPr lang="en-US" dirty="0" err="1" smtClean="0"/>
                  <a:t>ɸ</a:t>
                </a:r>
                <a:r>
                  <a:rPr lang="en-US" dirty="0" smtClean="0"/>
                  <a:t>) : # of distinct value on </a:t>
                </a:r>
                <a:r>
                  <a:rPr lang="en-US" dirty="0" err="1" smtClean="0"/>
                  <a:t>ɸ</a:t>
                </a:r>
                <a:r>
                  <a:rPr lang="en-US" dirty="0" smtClean="0"/>
                  <a:t>  (# of strata)</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n : max # of rows in the sample</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Sample size of each stratum:</a:t>
                </a:r>
              </a:p>
              <a:p>
                <a:pPr marL="514350" marR="0" lvl="0" indent="-514350" defTabSz="914400" eaLnBrk="1" fontAlgn="auto" latinLnBrk="0" hangingPunct="1">
                  <a:lnSpc>
                    <a:spcPct val="100000"/>
                  </a:lnSpc>
                  <a:spcBef>
                    <a:spcPts val="0"/>
                  </a:spcBef>
                  <a:spcAft>
                    <a:spcPts val="0"/>
                  </a:spcAft>
                  <a:buClrTx/>
                  <a:buSzTx/>
                  <a:buFont typeface="+mj-lt"/>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𝑛</m:t>
                          </m:r>
                        </m:num>
                        <m:den>
                          <m:r>
                            <a:rPr lang="en-US" b="0" i="1" smtClean="0">
                              <a:latin typeface="Cambria Math" charset="0"/>
                            </a:rPr>
                            <m:t>|</m:t>
                          </m:r>
                          <m:r>
                            <a:rPr lang="en-US" b="0" i="1" smtClean="0">
                              <a:latin typeface="Cambria Math" charset="0"/>
                            </a:rPr>
                            <m:t>𝐷</m:t>
                          </m:r>
                          <m:d>
                            <m:dPr>
                              <m:ctrlPr>
                                <a:rPr lang="en-US" b="0" i="1" smtClean="0">
                                  <a:latin typeface="Cambria Math" charset="0"/>
                                </a:rPr>
                              </m:ctrlPr>
                            </m:dPr>
                            <m:e>
                              <m:r>
                                <a:rPr lang="en-US" b="0" i="1" smtClean="0">
                                  <a:latin typeface="Cambria Math" charset="0"/>
                                </a:rPr>
                                <m:t>𝜙</m:t>
                              </m:r>
                            </m:e>
                          </m:d>
                          <m:r>
                            <a:rPr lang="en-US" b="0" i="1" smtClean="0">
                              <a:latin typeface="Cambria Math" charset="0"/>
                            </a:rPr>
                            <m:t>|</m:t>
                          </m:r>
                        </m:den>
                      </m:f>
                    </m:oMath>
                  </m:oMathPara>
                </a14:m>
                <a:endParaRPr lang="en-US"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134235"/>
                <a:ext cx="10515600" cy="4351338"/>
              </a:xfrm>
              <a:blipFill rotWithShape="0">
                <a:blip r:embed="rId3"/>
                <a:stretch>
                  <a:fillRect l="-1217"/>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r>
              <a:rPr lang="en-US" dirty="0" smtClean="0"/>
              <a:t>EECS 598 – F17</a:t>
            </a:r>
            <a:endParaRPr lang="en-US" dirty="0"/>
          </a:p>
        </p:txBody>
      </p:sp>
      <p:sp>
        <p:nvSpPr>
          <p:cNvPr id="5" name="Slide Number Placeholder 4"/>
          <p:cNvSpPr>
            <a:spLocks noGrp="1"/>
          </p:cNvSpPr>
          <p:nvPr>
            <p:ph type="sldNum" sz="quarter" idx="12"/>
          </p:nvPr>
        </p:nvSpPr>
        <p:spPr/>
        <p:txBody>
          <a:bodyPr/>
          <a:lstStyle/>
          <a:p>
            <a:fld id="{4EEF9975-6C58-5C4C-8961-54FFA2646BAA}" type="slidenum">
              <a:rPr lang="en-US" smtClean="0"/>
              <a:t>17</a:t>
            </a:fld>
            <a:endParaRPr lang="en-US"/>
          </a:p>
        </p:txBody>
      </p:sp>
    </p:spTree>
    <p:extLst>
      <p:ext uri="{BB962C8B-B14F-4D97-AF65-F5344CB8AC3E}">
        <p14:creationId xmlns:p14="http://schemas.microsoft.com/office/powerpoint/2010/main" val="125205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Stratified</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5883347" y="771743"/>
            <a:ext cx="5229447"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6</a:t>
            </a:r>
            <a:r>
              <a:rPr lang="en-US" altLang="zh-CN" dirty="0" smtClean="0"/>
              <a:t>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3</a:t>
            </a:r>
            <a:r>
              <a:rPr lang="zh-CN" altLang="en-US" dirty="0" smtClean="0"/>
              <a:t> </a:t>
            </a:r>
            <a:r>
              <a:rPr lang="en-US" altLang="zh-CN" dirty="0" smtClean="0"/>
              <a:t>from 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500 rows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500 rows from Lansing</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18</a:t>
            </a:fld>
            <a:endParaRPr lang="en-US"/>
          </a:p>
        </p:txBody>
      </p:sp>
      <p:graphicFrame>
        <p:nvGraphicFramePr>
          <p:cNvPr id="6" name="Table 5"/>
          <p:cNvGraphicFramePr>
            <a:graphicFrameLocks noGrp="1"/>
          </p:cNvGraphicFramePr>
          <p:nvPr/>
        </p:nvGraphicFramePr>
        <p:xfrm>
          <a:off x="1796309" y="2133797"/>
          <a:ext cx="2603798" cy="2595880"/>
        </p:xfrm>
        <a:graphic>
          <a:graphicData uri="http://schemas.openxmlformats.org/drawingml/2006/table">
            <a:tbl>
              <a:tblPr firstRow="1" bandRow="1">
                <a:tableStyleId>{5C22544A-7EE6-4342-B048-85BDC9FD1C3A}</a:tableStyleId>
              </a:tblPr>
              <a:tblGrid>
                <a:gridCol w="468368"/>
                <a:gridCol w="1218553"/>
                <a:gridCol w="916877"/>
              </a:tblGrid>
              <a:tr h="370840">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r>
                        <a:rPr lang="mr-IN" altLang="zh-CN" dirty="0" smtClean="0"/>
                        <a:t>…</a:t>
                      </a:r>
                      <a:endParaRPr lang="en-US" dirty="0"/>
                    </a:p>
                  </a:txBody>
                  <a:tcPr/>
                </a:tc>
              </a:tr>
            </a:tbl>
          </a:graphicData>
        </a:graphic>
      </p:graphicFrame>
    </p:spTree>
    <p:extLst>
      <p:ext uri="{BB962C8B-B14F-4D97-AF65-F5344CB8AC3E}">
        <p14:creationId xmlns:p14="http://schemas.microsoft.com/office/powerpoint/2010/main" val="20277956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Calibri"/>
                <a:cs typeface="Calibri"/>
              </a:rPr>
              <a:t>Stratified</a:t>
            </a:r>
            <a:r>
              <a:rPr lang="zh-CN" altLang="en-US" dirty="0" smtClean="0">
                <a:latin typeface="Calibri"/>
                <a:cs typeface="Calibri"/>
              </a:rPr>
              <a:t> </a:t>
            </a:r>
            <a:r>
              <a:rPr lang="en-US" altLang="zh-CN" dirty="0" smtClean="0">
                <a:latin typeface="Calibri"/>
                <a:cs typeface="Calibri"/>
              </a:rPr>
              <a:t>Sampling</a:t>
            </a:r>
            <a:endParaRPr lang="en-US" dirty="0">
              <a:latin typeface="Calibri"/>
              <a:cs typeface="Calibri"/>
            </a:endParaRPr>
          </a:p>
        </p:txBody>
      </p:sp>
      <p:sp>
        <p:nvSpPr>
          <p:cNvPr id="3" name="Content Placeholder 2"/>
          <p:cNvSpPr>
            <a:spLocks noGrp="1"/>
          </p:cNvSpPr>
          <p:nvPr>
            <p:ph idx="1"/>
          </p:nvPr>
        </p:nvSpPr>
        <p:spPr>
          <a:xfrm>
            <a:off x="5883347" y="831117"/>
            <a:ext cx="5229447" cy="5070917"/>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6</a:t>
            </a:r>
            <a:r>
              <a:rPr lang="en-US" altLang="zh-CN" dirty="0" smtClean="0"/>
              <a:t>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altLang="zh-CN" dirty="0" smtClean="0"/>
              <a:t>10</a:t>
            </a:r>
            <a:r>
              <a:rPr lang="en-US" altLang="zh-CN" baseline="30000" dirty="0" smtClean="0"/>
              <a:t>3</a:t>
            </a:r>
            <a:r>
              <a:rPr lang="zh-CN" altLang="en-US" dirty="0" smtClean="0"/>
              <a:t> </a:t>
            </a:r>
            <a:r>
              <a:rPr lang="en-US" altLang="zh-CN" dirty="0" smtClean="0"/>
              <a:t>from 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10</a:t>
            </a:r>
            <a:r>
              <a:rPr lang="en-US" baseline="30000" dirty="0" smtClean="0"/>
              <a:t>4 </a:t>
            </a:r>
            <a:r>
              <a:rPr lang="en-US" dirty="0" smtClean="0"/>
              <a:t>from Ypsilanti</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333 rows from Ann Arbor</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333 rows from Lansing</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333 rows from Ypsilanti</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19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284516034"/>
              </p:ext>
            </p:extLst>
          </p:nvPr>
        </p:nvGraphicFramePr>
        <p:xfrm>
          <a:off x="1796309" y="2133797"/>
          <a:ext cx="2603798" cy="2595880"/>
        </p:xfrm>
        <a:graphic>
          <a:graphicData uri="http://schemas.openxmlformats.org/drawingml/2006/table">
            <a:tbl>
              <a:tblPr firstRow="1" bandRow="1">
                <a:tableStyleId>{5C22544A-7EE6-4342-B048-85BDC9FD1C3A}</a:tableStyleId>
              </a:tblPr>
              <a:tblGrid>
                <a:gridCol w="468368"/>
                <a:gridCol w="1218553"/>
                <a:gridCol w="916877"/>
              </a:tblGrid>
              <a:tr h="370840">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dirty="0" smtClean="0"/>
                        <a:t>Ypsilanti</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r>
                        <a:rPr lang="mr-IN" altLang="zh-CN" dirty="0" smtClean="0"/>
                        <a:t>…</a:t>
                      </a:r>
                      <a:endParaRPr lang="en-US" dirty="0"/>
                    </a:p>
                  </a:txBody>
                  <a:tcPr/>
                </a:tc>
              </a:tr>
            </a:tbl>
          </a:graphicData>
        </a:graphic>
      </p:graphicFrame>
    </p:spTree>
    <p:extLst>
      <p:ext uri="{BB962C8B-B14F-4D97-AF65-F5344CB8AC3E}">
        <p14:creationId xmlns:p14="http://schemas.microsoft.com/office/powerpoint/2010/main" val="1187909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EECS 598 – F17</a:t>
            </a:r>
            <a:endParaRPr lang="en-US"/>
          </a:p>
        </p:txBody>
      </p:sp>
      <p:sp>
        <p:nvSpPr>
          <p:cNvPr id="3" name="Slide Number Placeholder 2"/>
          <p:cNvSpPr>
            <a:spLocks noGrp="1"/>
          </p:cNvSpPr>
          <p:nvPr>
            <p:ph type="sldNum" sz="quarter" idx="12"/>
          </p:nvPr>
        </p:nvSpPr>
        <p:spPr/>
        <p:txBody>
          <a:bodyPr/>
          <a:lstStyle/>
          <a:p>
            <a:fld id="{4EEF9975-6C58-5C4C-8961-54FFA2646BAA}" type="slidenum">
              <a:rPr lang="en-US" smtClean="0"/>
              <a:t>2</a:t>
            </a:fld>
            <a:endParaRPr lang="en-US"/>
          </a:p>
        </p:txBody>
      </p:sp>
      <p:pic>
        <p:nvPicPr>
          <p:cNvPr id="1025" name="Picture 1" descr="age4image6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996" y="864496"/>
            <a:ext cx="18288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age4image8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935933"/>
            <a:ext cx="16764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1463546" y="2659832"/>
            <a:ext cx="1917700" cy="635000"/>
          </a:xfrm>
          <a:prstGeom prst="rect">
            <a:avLst/>
          </a:prstGeom>
        </p:spPr>
      </p:pic>
      <p:pic>
        <p:nvPicPr>
          <p:cNvPr id="5" name="Picture 4"/>
          <p:cNvPicPr>
            <a:picLocks noChangeAspect="1"/>
          </p:cNvPicPr>
          <p:nvPr/>
        </p:nvPicPr>
        <p:blipFill>
          <a:blip r:embed="rId6"/>
          <a:stretch>
            <a:fillRect/>
          </a:stretch>
        </p:blipFill>
        <p:spPr>
          <a:xfrm>
            <a:off x="8669778" y="2443932"/>
            <a:ext cx="1917700" cy="1066800"/>
          </a:xfrm>
          <a:prstGeom prst="rect">
            <a:avLst/>
          </a:prstGeom>
        </p:spPr>
      </p:pic>
      <p:pic>
        <p:nvPicPr>
          <p:cNvPr id="11" name="Picture 10"/>
          <p:cNvPicPr>
            <a:picLocks noChangeAspect="1"/>
          </p:cNvPicPr>
          <p:nvPr/>
        </p:nvPicPr>
        <p:blipFill>
          <a:blip r:embed="rId7"/>
          <a:stretch>
            <a:fillRect/>
          </a:stretch>
        </p:blipFill>
        <p:spPr>
          <a:xfrm>
            <a:off x="3549650" y="903357"/>
            <a:ext cx="5092700" cy="3390900"/>
          </a:xfrm>
          <a:prstGeom prst="rect">
            <a:avLst/>
          </a:prstGeom>
        </p:spPr>
      </p:pic>
      <p:sp>
        <p:nvSpPr>
          <p:cNvPr id="12" name="TextBox 11"/>
          <p:cNvSpPr txBox="1"/>
          <p:nvPr/>
        </p:nvSpPr>
        <p:spPr>
          <a:xfrm>
            <a:off x="2543953" y="3609531"/>
            <a:ext cx="7438247" cy="2400657"/>
          </a:xfrm>
          <a:prstGeom prst="rect">
            <a:avLst/>
          </a:prstGeom>
          <a:noFill/>
        </p:spPr>
        <p:txBody>
          <a:bodyPr wrap="square" rtlCol="0">
            <a:spAutoFit/>
          </a:bodyPr>
          <a:lstStyle/>
          <a:p>
            <a:pPr algn="ctr"/>
            <a:r>
              <a:rPr lang="en-US" sz="15000" b="1" dirty="0" smtClean="0">
                <a:latin typeface="Calibri"/>
                <a:cs typeface="Calibri"/>
              </a:rPr>
              <a:t>Big Data</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20720" y="2239358"/>
            <a:ext cx="5750560" cy="3960371"/>
          </a:xfrm>
          <a:prstGeom prst="rect">
            <a:avLst/>
          </a:prstGeom>
        </p:spPr>
      </p:pic>
    </p:spTree>
    <p:extLst>
      <p:ext uri="{BB962C8B-B14F-4D97-AF65-F5344CB8AC3E}">
        <p14:creationId xmlns:p14="http://schemas.microsoft.com/office/powerpoint/2010/main" val="12152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Stratification Attributes</a:t>
            </a:r>
            <a:endParaRPr lang="en-US" dirty="0">
              <a:latin typeface="Calibri"/>
              <a:cs typeface="Calibri"/>
            </a:endParaRPr>
          </a:p>
        </p:txBody>
      </p:sp>
      <p:sp>
        <p:nvSpPr>
          <p:cNvPr id="3" name="Content Placeholder 2"/>
          <p:cNvSpPr>
            <a:spLocks noGrp="1"/>
          </p:cNvSpPr>
          <p:nvPr>
            <p:ph idx="1"/>
          </p:nvPr>
        </p:nvSpPr>
        <p:spPr>
          <a:xfrm>
            <a:off x="838200" y="1418141"/>
            <a:ext cx="10515600" cy="4351338"/>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Queries can be based on : city, (city, nationality), </a:t>
            </a:r>
            <a:r>
              <a:rPr lang="mr-IN" dirty="0" smtClean="0"/>
              <a:t>…</a:t>
            </a: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n columns in the table</a:t>
            </a:r>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2</a:t>
            </a:r>
            <a:r>
              <a:rPr lang="en-US" baseline="30000" dirty="0" smtClean="0"/>
              <a:t>n</a:t>
            </a:r>
            <a:r>
              <a:rPr lang="en-US" dirty="0" smtClean="0"/>
              <a:t> possible combination (QCS)</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n goes up to 100</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Which stratification attributes do we use?</a:t>
            </a:r>
          </a:p>
        </p:txBody>
      </p:sp>
      <p:sp>
        <p:nvSpPr>
          <p:cNvPr id="4" name="Footer Placeholder 3"/>
          <p:cNvSpPr>
            <a:spLocks noGrp="1"/>
          </p:cNvSpPr>
          <p:nvPr>
            <p:ph type="ftr" sz="quarter" idx="11"/>
          </p:nvPr>
        </p:nvSpPr>
        <p:spPr/>
        <p:txBody>
          <a:bodyPr/>
          <a:lstStyle/>
          <a:p>
            <a:r>
              <a:rPr lang="en-US" dirty="0" smtClean="0"/>
              <a:t>EECS 598 – F17</a:t>
            </a:r>
            <a:endParaRPr lang="en-US" dirty="0"/>
          </a:p>
        </p:txBody>
      </p:sp>
      <p:sp>
        <p:nvSpPr>
          <p:cNvPr id="5" name="Slide Number Placeholder 4"/>
          <p:cNvSpPr>
            <a:spLocks noGrp="1"/>
          </p:cNvSpPr>
          <p:nvPr>
            <p:ph type="sldNum" sz="quarter" idx="12"/>
          </p:nvPr>
        </p:nvSpPr>
        <p:spPr/>
        <p:txBody>
          <a:bodyPr/>
          <a:lstStyle/>
          <a:p>
            <a:fld id="{4EEF9975-6C58-5C4C-8961-54FFA2646BAA}" type="slidenum">
              <a:rPr lang="en-US" smtClean="0"/>
              <a:t>20</a:t>
            </a:fld>
            <a:endParaRPr lang="en-US"/>
          </a:p>
        </p:txBody>
      </p:sp>
    </p:spTree>
    <p:extLst>
      <p:ext uri="{BB962C8B-B14F-4D97-AF65-F5344CB8AC3E}">
        <p14:creationId xmlns:p14="http://schemas.microsoft.com/office/powerpoint/2010/main" val="11633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Stratification Attributes</a:t>
            </a:r>
            <a:endParaRPr lang="en-US" dirty="0">
              <a:latin typeface="Calibri"/>
              <a:cs typeface="Calibri"/>
            </a:endParaRPr>
          </a:p>
        </p:txBody>
      </p:sp>
      <p:sp>
        <p:nvSpPr>
          <p:cNvPr id="3" name="Content Placeholder 2"/>
          <p:cNvSpPr>
            <a:spLocks noGrp="1"/>
          </p:cNvSpPr>
          <p:nvPr>
            <p:ph idx="1"/>
          </p:nvPr>
        </p:nvSpPr>
        <p:spPr>
          <a:xfrm>
            <a:off x="838200" y="1619438"/>
            <a:ext cx="10515600" cy="1353509"/>
          </a:xfrm>
        </p:spPr>
        <p:txBody>
          <a:bodyPr/>
          <a:lstStyle/>
          <a:p>
            <a:pPr marL="514350" indent="-514350">
              <a:buFont typeface="+mj-lt"/>
              <a:buAutoNum type="arabicPeriod"/>
            </a:pPr>
            <a:r>
              <a:rPr lang="en-US" dirty="0" smtClean="0"/>
              <a:t>Sparsity of the data</a:t>
            </a:r>
            <a:endParaRPr lang="en-US" dirty="0"/>
          </a:p>
          <a:p>
            <a:pPr marL="457200" lvl="1" indent="0">
              <a:buNone/>
            </a:pPr>
            <a:r>
              <a:rPr lang="en-US" dirty="0" smtClean="0"/>
              <a:t>Stratification matters when there are small groups</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21</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1065098629"/>
              </p:ext>
            </p:extLst>
          </p:nvPr>
        </p:nvGraphicFramePr>
        <p:xfrm>
          <a:off x="1748807" y="3044197"/>
          <a:ext cx="2603798" cy="2595880"/>
        </p:xfrm>
        <a:graphic>
          <a:graphicData uri="http://schemas.openxmlformats.org/drawingml/2006/table">
            <a:tbl>
              <a:tblPr firstRow="1" bandRow="1">
                <a:tableStyleId>{5C22544A-7EE6-4342-B048-85BDC9FD1C3A}</a:tableStyleId>
              </a:tblPr>
              <a:tblGrid>
                <a:gridCol w="468368"/>
                <a:gridCol w="1218553"/>
                <a:gridCol w="916877"/>
              </a:tblGrid>
              <a:tr h="370840">
                <a:tc>
                  <a:txBody>
                    <a:bodyPr/>
                    <a:lstStyle/>
                    <a:p>
                      <a:r>
                        <a:rPr lang="en-US" altLang="zh-CN" dirty="0" smtClean="0"/>
                        <a:t>ID</a:t>
                      </a:r>
                      <a:endParaRPr lang="en-US" dirty="0"/>
                    </a:p>
                  </a:txBody>
                  <a:tcPr/>
                </a:tc>
                <a:tc>
                  <a:txBody>
                    <a:bodyPr/>
                    <a:lstStyle/>
                    <a:p>
                      <a:r>
                        <a:rPr lang="en-US" altLang="zh-CN" dirty="0" smtClean="0"/>
                        <a:t>City</a:t>
                      </a:r>
                      <a:endParaRPr lang="en-US" dirty="0"/>
                    </a:p>
                  </a:txBody>
                  <a:tcPr/>
                </a:tc>
                <a:tc>
                  <a:txBody>
                    <a:bodyPr/>
                    <a:lstStyle/>
                    <a:p>
                      <a:r>
                        <a:rPr lang="en-US" altLang="zh-CN" dirty="0" smtClean="0"/>
                        <a:t>Salary</a:t>
                      </a:r>
                      <a:endParaRPr lang="en-US" dirty="0"/>
                    </a:p>
                  </a:txBody>
                  <a:tcPr/>
                </a:tc>
              </a:tr>
              <a:tr h="370840">
                <a:tc>
                  <a:txBody>
                    <a:bodyPr/>
                    <a:lstStyle/>
                    <a:p>
                      <a:r>
                        <a:rPr lang="en-US" altLang="zh-CN" dirty="0" smtClean="0"/>
                        <a:t>1</a:t>
                      </a:r>
                      <a:endParaRPr lang="en-US" dirty="0"/>
                    </a:p>
                  </a:txBody>
                  <a:tcPr/>
                </a:tc>
                <a:tc>
                  <a:txBody>
                    <a:bodyPr/>
                    <a:lstStyle/>
                    <a:p>
                      <a:r>
                        <a:rPr lang="en-US" altLang="zh-CN" dirty="0" smtClean="0"/>
                        <a:t>Ann</a:t>
                      </a:r>
                      <a:r>
                        <a:rPr lang="zh-CN" altLang="en-US" dirty="0" smtClean="0"/>
                        <a:t> </a:t>
                      </a:r>
                      <a:r>
                        <a:rPr lang="en-US" altLang="zh-CN" dirty="0" smtClean="0"/>
                        <a:t>Arbor</a:t>
                      </a:r>
                    </a:p>
                  </a:txBody>
                  <a:tcPr/>
                </a:tc>
                <a:tc>
                  <a:txBody>
                    <a:bodyPr/>
                    <a:lstStyle/>
                    <a:p>
                      <a:r>
                        <a:rPr lang="en-US" altLang="zh-CN" dirty="0" smtClean="0"/>
                        <a:t>3,400</a:t>
                      </a:r>
                      <a:endParaRPr lang="en-US" dirty="0"/>
                    </a:p>
                  </a:txBody>
                  <a:tcPr/>
                </a:tc>
              </a:tr>
              <a:tr h="370840">
                <a:tc>
                  <a:txBody>
                    <a:bodyPr/>
                    <a:lstStyle/>
                    <a:p>
                      <a:r>
                        <a:rPr lang="en-US" altLang="zh-CN" dirty="0" smtClean="0"/>
                        <a:t>2</a:t>
                      </a:r>
                      <a:endParaRPr lang="en-US" dirty="0"/>
                    </a:p>
                  </a:txBody>
                  <a:tcPr/>
                </a:tc>
                <a:tc>
                  <a:txBody>
                    <a:bodyPr/>
                    <a:lstStyle/>
                    <a:p>
                      <a:r>
                        <a:rPr lang="en-US" dirty="0" smtClean="0"/>
                        <a:t>Ypsilanti</a:t>
                      </a:r>
                      <a:endParaRPr lang="en-US" dirty="0"/>
                    </a:p>
                  </a:txBody>
                  <a:tcPr/>
                </a:tc>
                <a:tc>
                  <a:txBody>
                    <a:bodyPr/>
                    <a:lstStyle/>
                    <a:p>
                      <a:r>
                        <a:rPr lang="en-US" altLang="zh-CN" dirty="0" smtClean="0"/>
                        <a:t>2,300</a:t>
                      </a:r>
                      <a:endParaRPr lang="en-US" dirty="0"/>
                    </a:p>
                  </a:txBody>
                  <a:tcPr/>
                </a:tc>
              </a:tr>
              <a:tr h="370840">
                <a:tc>
                  <a:txBody>
                    <a:bodyPr/>
                    <a:lstStyle/>
                    <a:p>
                      <a:r>
                        <a:rPr lang="en-US" altLang="zh-CN" dirty="0" smtClean="0"/>
                        <a:t>3</a:t>
                      </a:r>
                      <a:endParaRPr lang="en-US" dirty="0"/>
                    </a:p>
                  </a:txBody>
                  <a:tcPr/>
                </a:tc>
                <a:tc>
                  <a:txBody>
                    <a:bodyPr/>
                    <a:lstStyle/>
                    <a:p>
                      <a:r>
                        <a:rPr lang="en-US" altLang="zh-CN" dirty="0" smtClean="0"/>
                        <a:t>Lansing</a:t>
                      </a:r>
                      <a:endParaRPr lang="en-US" dirty="0"/>
                    </a:p>
                  </a:txBody>
                  <a:tcPr/>
                </a:tc>
                <a:tc>
                  <a:txBody>
                    <a:bodyPr/>
                    <a:lstStyle/>
                    <a:p>
                      <a:r>
                        <a:rPr lang="en-US" altLang="zh-CN" dirty="0" smtClean="0"/>
                        <a:t>12,500</a:t>
                      </a:r>
                      <a:endParaRPr lang="en-US" dirty="0"/>
                    </a:p>
                  </a:txBody>
                  <a:tcPr/>
                </a:tc>
              </a:tr>
              <a:tr h="370840">
                <a:tc>
                  <a:txBody>
                    <a:bodyPr/>
                    <a:lstStyle/>
                    <a:p>
                      <a:r>
                        <a:rPr lang="en-US" altLang="zh-CN" dirty="0" smtClean="0"/>
                        <a:t>4</a:t>
                      </a:r>
                      <a:endParaRPr lang="en-US" dirty="0"/>
                    </a:p>
                  </a:txBody>
                  <a:tcPr/>
                </a:tc>
                <a:tc>
                  <a:txBody>
                    <a:bodyPr/>
                    <a:lstStyle/>
                    <a:p>
                      <a:r>
                        <a:rPr lang="en-US" altLang="zh-CN" dirty="0" smtClean="0"/>
                        <a:t>Ann</a:t>
                      </a:r>
                      <a:r>
                        <a:rPr lang="zh-CN" altLang="en-US" dirty="0" smtClean="0"/>
                        <a:t> </a:t>
                      </a:r>
                      <a:r>
                        <a:rPr lang="en-US" altLang="zh-CN" dirty="0" smtClean="0"/>
                        <a:t>Arbor</a:t>
                      </a:r>
                      <a:endParaRPr lang="en-US" dirty="0"/>
                    </a:p>
                  </a:txBody>
                  <a:tcPr/>
                </a:tc>
                <a:tc>
                  <a:txBody>
                    <a:bodyPr/>
                    <a:lstStyle/>
                    <a:p>
                      <a:r>
                        <a:rPr lang="en-US" altLang="zh-CN" dirty="0" smtClean="0"/>
                        <a:t>3,700</a:t>
                      </a:r>
                      <a:endParaRPr lang="en-US" dirty="0"/>
                    </a:p>
                  </a:txBody>
                  <a:tcPr/>
                </a:tc>
              </a:tr>
              <a:tr h="370840">
                <a:tc>
                  <a:txBody>
                    <a:bodyPr/>
                    <a:lstStyle/>
                    <a:p>
                      <a:r>
                        <a:rPr lang="en-US" altLang="zh-CN" dirty="0" smtClean="0"/>
                        <a:t>5</a:t>
                      </a:r>
                      <a:endParaRPr lang="en-US" dirty="0"/>
                    </a:p>
                  </a:txBody>
                  <a:tcPr/>
                </a:tc>
                <a:tc>
                  <a:txBody>
                    <a:bodyPr/>
                    <a:lstStyle/>
                    <a:p>
                      <a:r>
                        <a:rPr lang="en-US" altLang="zh-CN" dirty="0" smtClean="0"/>
                        <a:t>Lansing</a:t>
                      </a:r>
                      <a:endParaRPr lang="en-US" dirty="0"/>
                    </a:p>
                  </a:txBody>
                  <a:tcPr/>
                </a:tc>
                <a:tc>
                  <a:txBody>
                    <a:bodyPr/>
                    <a:lstStyle/>
                    <a:p>
                      <a:r>
                        <a:rPr lang="en-US" altLang="zh-CN" dirty="0" smtClean="0"/>
                        <a:t>2,500</a:t>
                      </a:r>
                      <a:endParaRPr lang="en-US" dirty="0"/>
                    </a:p>
                  </a:txBody>
                  <a:tcPr/>
                </a:tc>
              </a:tr>
              <a:tr h="370840">
                <a:tc>
                  <a:txBody>
                    <a:bodyPr/>
                    <a:lstStyle/>
                    <a:p>
                      <a:r>
                        <a:rPr lang="mr-IN" altLang="zh-CN" dirty="0" smtClean="0"/>
                        <a:t>…</a:t>
                      </a:r>
                      <a:endParaRPr lang="en-US" dirty="0"/>
                    </a:p>
                  </a:txBody>
                  <a:tcPr/>
                </a:tc>
                <a:tc>
                  <a:txBody>
                    <a:bodyPr/>
                    <a:lstStyle/>
                    <a:p>
                      <a:r>
                        <a:rPr lang="mr-IN" altLang="zh-CN" dirty="0" smtClean="0"/>
                        <a:t>…</a:t>
                      </a:r>
                      <a:endParaRPr lang="en-US" dirty="0"/>
                    </a:p>
                  </a:txBody>
                  <a:tcPr/>
                </a:tc>
                <a:tc>
                  <a:txBody>
                    <a:bodyPr/>
                    <a:lstStyle/>
                    <a:p>
                      <a:r>
                        <a:rPr lang="mr-IN" altLang="zh-CN" dirty="0" smtClean="0"/>
                        <a:t>…</a:t>
                      </a:r>
                      <a:endParaRPr lang="en-US" dirty="0"/>
                    </a:p>
                  </a:txBody>
                  <a:tcPr/>
                </a:tc>
              </a:tr>
            </a:tbl>
          </a:graphicData>
        </a:graphic>
      </p:graphicFrame>
      <p:sp>
        <p:nvSpPr>
          <p:cNvPr id="8" name="Content Placeholder 2"/>
          <p:cNvSpPr txBox="1">
            <a:spLocks/>
          </p:cNvSpPr>
          <p:nvPr/>
        </p:nvSpPr>
        <p:spPr>
          <a:xfrm>
            <a:off x="5693342" y="3352173"/>
            <a:ext cx="5229447" cy="16506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charset="0"/>
                <a:ea typeface="Gill Sans Light" charset="0"/>
                <a:cs typeface="Gill Sans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charset="0"/>
                <a:ea typeface="Gill Sans Light" charset="0"/>
                <a:cs typeface="Gill Sans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0"/>
              </a:spcBef>
              <a:buFont typeface="+mj-lt"/>
              <a:buNone/>
              <a:defRPr/>
            </a:pPr>
            <a:r>
              <a:rPr lang="en-US" altLang="zh-CN" dirty="0" smtClean="0"/>
              <a:t>10</a:t>
            </a:r>
            <a:r>
              <a:rPr lang="en-US" altLang="zh-CN" baseline="30000" dirty="0" smtClean="0"/>
              <a:t>6</a:t>
            </a:r>
            <a:r>
              <a:rPr lang="en-US" altLang="zh-CN" dirty="0" smtClean="0"/>
              <a:t> from Ann Arbor</a:t>
            </a:r>
          </a:p>
          <a:p>
            <a:pPr marL="514350" indent="-514350">
              <a:lnSpc>
                <a:spcPct val="100000"/>
              </a:lnSpc>
              <a:spcBef>
                <a:spcPts val="0"/>
              </a:spcBef>
              <a:buFont typeface="+mj-lt"/>
              <a:buNone/>
              <a:defRPr/>
            </a:pPr>
            <a:r>
              <a:rPr lang="en-US" altLang="zh-CN" dirty="0" smtClean="0"/>
              <a:t>10</a:t>
            </a:r>
            <a:r>
              <a:rPr lang="en-US" altLang="zh-CN" baseline="30000" dirty="0"/>
              <a:t>6</a:t>
            </a:r>
            <a:r>
              <a:rPr lang="zh-CN" altLang="en-US" dirty="0" smtClean="0"/>
              <a:t> </a:t>
            </a:r>
            <a:r>
              <a:rPr lang="en-US" altLang="zh-CN" dirty="0" smtClean="0"/>
              <a:t>from Lansing</a:t>
            </a:r>
          </a:p>
          <a:p>
            <a:pPr marL="514350" indent="-514350">
              <a:lnSpc>
                <a:spcPct val="100000"/>
              </a:lnSpc>
              <a:spcBef>
                <a:spcPts val="0"/>
              </a:spcBef>
              <a:buFont typeface="+mj-lt"/>
              <a:buNone/>
              <a:defRPr/>
            </a:pPr>
            <a:r>
              <a:rPr lang="en-US" dirty="0" smtClean="0"/>
              <a:t>10</a:t>
            </a:r>
            <a:r>
              <a:rPr lang="en-US" baseline="30000" dirty="0"/>
              <a:t>6</a:t>
            </a:r>
            <a:r>
              <a:rPr lang="en-US" baseline="30000" dirty="0" smtClean="0"/>
              <a:t> </a:t>
            </a:r>
            <a:r>
              <a:rPr lang="en-US" dirty="0" smtClean="0"/>
              <a:t>from Ypsilanti</a:t>
            </a:r>
          </a:p>
        </p:txBody>
      </p:sp>
    </p:spTree>
    <p:extLst>
      <p:ext uri="{BB962C8B-B14F-4D97-AF65-F5344CB8AC3E}">
        <p14:creationId xmlns:p14="http://schemas.microsoft.com/office/powerpoint/2010/main" val="94921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Stratification Attributes</a:t>
            </a:r>
            <a:endParaRPr lang="en-US" dirty="0">
              <a:latin typeface="Calibri"/>
              <a:cs typeface="Calibri"/>
            </a:endParaRPr>
          </a:p>
        </p:txBody>
      </p:sp>
      <p:sp>
        <p:nvSpPr>
          <p:cNvPr id="3" name="Content Placeholder 2"/>
          <p:cNvSpPr>
            <a:spLocks noGrp="1"/>
          </p:cNvSpPr>
          <p:nvPr>
            <p:ph idx="1"/>
          </p:nvPr>
        </p:nvSpPr>
        <p:spPr>
          <a:xfrm>
            <a:off x="838200" y="1764176"/>
            <a:ext cx="10515600" cy="1964676"/>
          </a:xfrm>
        </p:spPr>
        <p:txBody>
          <a:bodyPr/>
          <a:lstStyle/>
          <a:p>
            <a:pPr marL="514350" indent="-514350">
              <a:buFont typeface="+mj-lt"/>
              <a:buAutoNum type="arabicPeriod"/>
            </a:pPr>
            <a:r>
              <a:rPr lang="en-US" dirty="0" smtClean="0"/>
              <a:t>Sparsity of the data</a:t>
            </a:r>
            <a:endParaRPr lang="en-US" dirty="0"/>
          </a:p>
          <a:p>
            <a:pPr marL="457200" lvl="1" indent="0">
              <a:buNone/>
            </a:pPr>
            <a:r>
              <a:rPr lang="en-US" dirty="0" smtClean="0"/>
              <a:t>Stratification matters when there are small groups</a:t>
            </a:r>
            <a:endParaRPr lang="en-US" dirty="0"/>
          </a:p>
          <a:p>
            <a:pPr marL="457200" indent="-457200">
              <a:buFont typeface="+mj-lt"/>
              <a:buAutoNum type="arabicPeriod"/>
            </a:pPr>
            <a:r>
              <a:rPr lang="en-US" dirty="0" smtClean="0"/>
              <a:t>Workload</a:t>
            </a:r>
          </a:p>
          <a:p>
            <a:pPr marL="457200" lvl="1" indent="0">
              <a:buNone/>
            </a:pPr>
            <a:r>
              <a:rPr lang="en-US" dirty="0" smtClean="0"/>
              <a:t>Each QCS has a probability p</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22</a:t>
            </a:fld>
            <a:endParaRPr lang="en-US"/>
          </a:p>
        </p:txBody>
      </p:sp>
      <p:sp>
        <p:nvSpPr>
          <p:cNvPr id="6" name="Content Placeholder 2"/>
          <p:cNvSpPr txBox="1">
            <a:spLocks/>
          </p:cNvSpPr>
          <p:nvPr/>
        </p:nvSpPr>
        <p:spPr>
          <a:xfrm>
            <a:off x="1786360" y="3695118"/>
            <a:ext cx="5229447" cy="165066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Gill Sans" charset="0"/>
                <a:ea typeface="Gill Sans" charset="0"/>
                <a:cs typeface="Gill Sans"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charset="0"/>
                <a:ea typeface="Gill Sans Light" charset="0"/>
                <a:cs typeface="Gill Sans Light"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charset="0"/>
                <a:ea typeface="Gill Sans Light" charset="0"/>
                <a:cs typeface="Gill Sans Light"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charset="0"/>
                <a:ea typeface="Gill Sans Light" charset="0"/>
                <a:cs typeface="Gill Sans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lnSpc>
                <a:spcPct val="100000"/>
              </a:lnSpc>
              <a:spcBef>
                <a:spcPts val="0"/>
              </a:spcBef>
              <a:buFont typeface="+mj-lt"/>
              <a:buNone/>
              <a:defRPr/>
            </a:pPr>
            <a:r>
              <a:rPr lang="en-US" dirty="0" smtClean="0"/>
              <a:t>city : 0.3 probability</a:t>
            </a:r>
          </a:p>
          <a:p>
            <a:pPr marL="514350" indent="-514350">
              <a:lnSpc>
                <a:spcPct val="100000"/>
              </a:lnSpc>
              <a:spcBef>
                <a:spcPts val="0"/>
              </a:spcBef>
              <a:buFont typeface="+mj-lt"/>
              <a:buNone/>
              <a:defRPr/>
            </a:pPr>
            <a:endParaRPr lang="en-US" dirty="0" smtClean="0"/>
          </a:p>
          <a:p>
            <a:pPr marL="514350" indent="-514350">
              <a:lnSpc>
                <a:spcPct val="100000"/>
              </a:lnSpc>
              <a:spcBef>
                <a:spcPts val="0"/>
              </a:spcBef>
              <a:buFont typeface="+mj-lt"/>
              <a:buNone/>
              <a:defRPr/>
            </a:pPr>
            <a:r>
              <a:rPr lang="en-US" dirty="0" smtClean="0"/>
              <a:t>(city, nationality) : 0.001 probability</a:t>
            </a:r>
          </a:p>
        </p:txBody>
      </p:sp>
    </p:spTree>
    <p:extLst>
      <p:ext uri="{BB962C8B-B14F-4D97-AF65-F5344CB8AC3E}">
        <p14:creationId xmlns:p14="http://schemas.microsoft.com/office/powerpoint/2010/main" val="174396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Stratification Attributes</a:t>
            </a:r>
            <a:endParaRPr lang="en-US" dirty="0">
              <a:latin typeface="Calibri"/>
              <a:cs typeface="Calibri"/>
            </a:endParaRPr>
          </a:p>
        </p:txBody>
      </p:sp>
      <p:sp>
        <p:nvSpPr>
          <p:cNvPr id="3" name="Content Placeholder 2"/>
          <p:cNvSpPr>
            <a:spLocks noGrp="1"/>
          </p:cNvSpPr>
          <p:nvPr>
            <p:ph idx="1"/>
          </p:nvPr>
        </p:nvSpPr>
        <p:spPr>
          <a:xfrm>
            <a:off x="838200" y="1027906"/>
            <a:ext cx="10515600" cy="4351338"/>
          </a:xfrm>
        </p:spPr>
        <p:txBody>
          <a:bodyPr/>
          <a:lstStyle/>
          <a:p>
            <a:pPr marL="514350" indent="-514350">
              <a:buFont typeface="+mj-lt"/>
              <a:buAutoNum type="arabicPeriod"/>
            </a:pPr>
            <a:r>
              <a:rPr lang="en-US" dirty="0" smtClean="0"/>
              <a:t>Sparsity of the data</a:t>
            </a:r>
            <a:endParaRPr lang="en-US" dirty="0"/>
          </a:p>
          <a:p>
            <a:pPr marL="457200" lvl="1" indent="0">
              <a:buNone/>
            </a:pPr>
            <a:r>
              <a:rPr lang="en-US" dirty="0" smtClean="0"/>
              <a:t>Stratification matters when there are small groups</a:t>
            </a:r>
            <a:endParaRPr lang="en-US" dirty="0"/>
          </a:p>
          <a:p>
            <a:pPr marL="457200" indent="-457200">
              <a:buFont typeface="+mj-lt"/>
              <a:buAutoNum type="arabicPeriod"/>
            </a:pPr>
            <a:r>
              <a:rPr lang="en-US" dirty="0" smtClean="0"/>
              <a:t>Workload</a:t>
            </a:r>
          </a:p>
          <a:p>
            <a:pPr marL="457200" lvl="1" indent="0">
              <a:buNone/>
            </a:pPr>
            <a:r>
              <a:rPr lang="en-US" dirty="0" smtClean="0"/>
              <a:t>Each QCS has a probability p</a:t>
            </a:r>
          </a:p>
          <a:p>
            <a:pPr marL="457200" indent="-457200">
              <a:buFont typeface="+mj-lt"/>
              <a:buAutoNum type="arabicPeriod"/>
            </a:pPr>
            <a:r>
              <a:rPr lang="en-US" dirty="0" smtClean="0"/>
              <a:t>Storage cost</a:t>
            </a:r>
          </a:p>
          <a:p>
            <a:pPr marL="457200" lvl="1" indent="0">
              <a:buNone/>
            </a:pPr>
            <a:r>
              <a:rPr lang="en-US" dirty="0" smtClean="0"/>
              <a:t>Main constraint preventing us from building too many samples</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23</a:t>
            </a:fld>
            <a:endParaRPr lang="en-US"/>
          </a:p>
        </p:txBody>
      </p:sp>
    </p:spTree>
    <p:extLst>
      <p:ext uri="{BB962C8B-B14F-4D97-AF65-F5344CB8AC3E}">
        <p14:creationId xmlns:p14="http://schemas.microsoft.com/office/powerpoint/2010/main" val="18814772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Runtime</a:t>
            </a:r>
            <a:endParaRPr lang="en-US" dirty="0">
              <a:latin typeface="Calibri"/>
              <a:cs typeface="Calibri"/>
            </a:endParaRPr>
          </a:p>
        </p:txBody>
      </p:sp>
      <p:sp>
        <p:nvSpPr>
          <p:cNvPr id="3" name="Content Placeholder 2"/>
          <p:cNvSpPr>
            <a:spLocks noGrp="1"/>
          </p:cNvSpPr>
          <p:nvPr>
            <p:ph idx="1"/>
          </p:nvPr>
        </p:nvSpPr>
        <p:spPr>
          <a:xfrm>
            <a:off x="838200" y="1070712"/>
            <a:ext cx="10515600" cy="4351338"/>
          </a:xfrm>
        </p:spPr>
        <p:txBody>
          <a:bodyPr/>
          <a:lstStyle/>
          <a:p>
            <a:pPr marL="514350" indent="-514350">
              <a:buFont typeface="+mj-lt"/>
              <a:buAutoNum type="arabicPeriod"/>
            </a:pPr>
            <a:r>
              <a:rPr lang="en-US" dirty="0" smtClean="0"/>
              <a:t>Which sample to use</a:t>
            </a:r>
            <a:endParaRPr lang="en-US" dirty="0"/>
          </a:p>
          <a:p>
            <a:pPr marL="514350" indent="-514350">
              <a:buFont typeface="+mj-lt"/>
              <a:buAutoNum type="arabicPeriod"/>
            </a:pPr>
            <a:endParaRPr lang="en-US" dirty="0"/>
          </a:p>
          <a:p>
            <a:pPr marL="514350" indent="-514350">
              <a:buFont typeface="+mj-lt"/>
              <a:buAutoNum type="arabicPeriod"/>
            </a:pPr>
            <a:r>
              <a:rPr lang="en-US" dirty="0" smtClean="0"/>
              <a:t>How many rows to read from the sample</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24</a:t>
            </a:fld>
            <a:endParaRPr lang="en-US"/>
          </a:p>
        </p:txBody>
      </p:sp>
    </p:spTree>
    <p:extLst>
      <p:ext uri="{BB962C8B-B14F-4D97-AF65-F5344CB8AC3E}">
        <p14:creationId xmlns:p14="http://schemas.microsoft.com/office/powerpoint/2010/main" val="197246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Selecting Sample</a:t>
            </a:r>
            <a:endParaRPr lang="en-US" dirty="0">
              <a:latin typeface="Calibri"/>
              <a:cs typeface="Calibri"/>
            </a:endParaRPr>
          </a:p>
        </p:txBody>
      </p:sp>
      <p:sp>
        <p:nvSpPr>
          <p:cNvPr id="3" name="Content Placeholder 2"/>
          <p:cNvSpPr>
            <a:spLocks noGrp="1"/>
          </p:cNvSpPr>
          <p:nvPr>
            <p:ph idx="1"/>
          </p:nvPr>
        </p:nvSpPr>
        <p:spPr>
          <a:xfrm>
            <a:off x="838200" y="1251463"/>
            <a:ext cx="10515600" cy="4261442"/>
          </a:xfrm>
        </p:spPr>
        <p:txBody>
          <a:bodyPr/>
          <a:lstStyle/>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city, (city, nationality), (city, nationality, job, age)</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b="0" dirty="0" smtClean="0"/>
              <a:t>(city, nationality)</a:t>
            </a:r>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b="0" dirty="0" smtClean="0"/>
          </a:p>
          <a:p>
            <a:pPr marL="514350" marR="0" lvl="0" indent="-514350" defTabSz="914400" eaLnBrk="1" fontAlgn="auto" latinLnBrk="0" hangingPunct="1">
              <a:lnSpc>
                <a:spcPct val="100000"/>
              </a:lnSpc>
              <a:spcBef>
                <a:spcPts val="0"/>
              </a:spcBef>
              <a:spcAft>
                <a:spcPts val="0"/>
              </a:spcAft>
              <a:buClrTx/>
              <a:buSzTx/>
              <a:buFont typeface="+mj-lt"/>
              <a:buNone/>
              <a:tabLst/>
              <a:defRPr/>
            </a:pPr>
            <a:endParaRPr lang="en-US" dirty="0" smtClean="0"/>
          </a:p>
          <a:p>
            <a:pPr marL="514350" marR="0" lvl="0" indent="-514350" defTabSz="914400" eaLnBrk="1" fontAlgn="auto" latinLnBrk="0" hangingPunct="1">
              <a:lnSpc>
                <a:spcPct val="100000"/>
              </a:lnSpc>
              <a:spcBef>
                <a:spcPts val="0"/>
              </a:spcBef>
              <a:spcAft>
                <a:spcPts val="0"/>
              </a:spcAft>
              <a:buClrTx/>
              <a:buSzTx/>
              <a:buFont typeface="+mj-lt"/>
              <a:buNone/>
              <a:tabLst/>
              <a:defRPr/>
            </a:pPr>
            <a:r>
              <a:rPr lang="en-US" dirty="0" smtClean="0"/>
              <a:t>(city, blood-type)  </a:t>
            </a:r>
          </a:p>
          <a:p>
            <a:pPr marL="971550" lvl="1" indent="-514350">
              <a:lnSpc>
                <a:spcPct val="100000"/>
              </a:lnSpc>
              <a:spcBef>
                <a:spcPts val="0"/>
              </a:spcBef>
              <a:buFont typeface="+mj-lt"/>
              <a:buNone/>
              <a:defRPr/>
            </a:pPr>
            <a:r>
              <a:rPr lang="en-US" dirty="0" smtClean="0"/>
              <a:t>select sample with high </a:t>
            </a:r>
            <a:r>
              <a:rPr lang="en-US" i="1" dirty="0" smtClean="0"/>
              <a:t>selectivity</a:t>
            </a:r>
          </a:p>
        </p:txBody>
      </p:sp>
      <p:sp>
        <p:nvSpPr>
          <p:cNvPr id="4" name="Footer Placeholder 3"/>
          <p:cNvSpPr>
            <a:spLocks noGrp="1"/>
          </p:cNvSpPr>
          <p:nvPr>
            <p:ph type="ftr" sz="quarter" idx="11"/>
          </p:nvPr>
        </p:nvSpPr>
        <p:spPr/>
        <p:txBody>
          <a:bodyPr/>
          <a:lstStyle/>
          <a:p>
            <a:r>
              <a:rPr lang="en-US" dirty="0" smtClean="0"/>
              <a:t>EECS 598 – F17</a:t>
            </a:r>
            <a:endParaRPr lang="en-US" dirty="0"/>
          </a:p>
        </p:txBody>
      </p:sp>
      <p:sp>
        <p:nvSpPr>
          <p:cNvPr id="5" name="Slide Number Placeholder 4"/>
          <p:cNvSpPr>
            <a:spLocks noGrp="1"/>
          </p:cNvSpPr>
          <p:nvPr>
            <p:ph type="sldNum" sz="quarter" idx="12"/>
          </p:nvPr>
        </p:nvSpPr>
        <p:spPr/>
        <p:txBody>
          <a:bodyPr/>
          <a:lstStyle/>
          <a:p>
            <a:fld id="{4EEF9975-6C58-5C4C-8961-54FFA2646BAA}" type="slidenum">
              <a:rPr lang="en-US" smtClean="0"/>
              <a:t>25</a:t>
            </a:fld>
            <a:endParaRPr lang="en-US"/>
          </a:p>
        </p:txBody>
      </p:sp>
    </p:spTree>
    <p:extLst>
      <p:ext uri="{BB962C8B-B14F-4D97-AF65-F5344CB8AC3E}">
        <p14:creationId xmlns:p14="http://schemas.microsoft.com/office/powerpoint/2010/main" val="47861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Number of Rows to Read</a:t>
            </a:r>
            <a:endParaRPr lang="en-US" dirty="0">
              <a:latin typeface="Calibri"/>
              <a:cs typeface="Calibri"/>
            </a:endParaRPr>
          </a:p>
        </p:txBody>
      </p:sp>
      <p:sp>
        <p:nvSpPr>
          <p:cNvPr id="3" name="Content Placeholder 2"/>
          <p:cNvSpPr>
            <a:spLocks noGrp="1"/>
          </p:cNvSpPr>
          <p:nvPr>
            <p:ph idx="1"/>
          </p:nvPr>
        </p:nvSpPr>
        <p:spPr>
          <a:xfrm>
            <a:off x="838200" y="943119"/>
            <a:ext cx="10515600" cy="4351338"/>
          </a:xfrm>
        </p:spPr>
        <p:txBody>
          <a:bodyPr/>
          <a:lstStyle/>
          <a:p>
            <a:pPr marL="514350" indent="-514350">
              <a:buFont typeface="+mj-lt"/>
              <a:buAutoNum type="arabicPeriod"/>
            </a:pPr>
            <a:r>
              <a:rPr lang="en-US" dirty="0" smtClean="0"/>
              <a:t>Error constraints: Error Profiler</a:t>
            </a:r>
          </a:p>
          <a:p>
            <a:pPr marL="514350" indent="-514350">
              <a:buFont typeface="+mj-lt"/>
              <a:buAutoNum type="arabicPeriod"/>
            </a:pPr>
            <a:endParaRPr lang="en-US" dirty="0"/>
          </a:p>
          <a:p>
            <a:pPr marL="514350" indent="-514350">
              <a:buFont typeface="+mj-lt"/>
              <a:buAutoNum type="arabicPeriod"/>
            </a:pPr>
            <a:r>
              <a:rPr lang="en-US" dirty="0" smtClean="0"/>
              <a:t>Response time constraints: Latency Profiler</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26</a:t>
            </a:fld>
            <a:endParaRPr lang="en-US"/>
          </a:p>
        </p:txBody>
      </p:sp>
    </p:spTree>
    <p:extLst>
      <p:ext uri="{BB962C8B-B14F-4D97-AF65-F5344CB8AC3E}">
        <p14:creationId xmlns:p14="http://schemas.microsoft.com/office/powerpoint/2010/main" val="17701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Error Profiler</a:t>
            </a:r>
            <a:endParaRPr lang="en-US" dirty="0">
              <a:latin typeface="Calibri"/>
              <a:cs typeface="Calibri"/>
            </a:endParaRPr>
          </a:p>
        </p:txBody>
      </p:sp>
      <p:sp>
        <p:nvSpPr>
          <p:cNvPr id="3" name="Content Placeholder 2"/>
          <p:cNvSpPr>
            <a:spLocks noGrp="1"/>
          </p:cNvSpPr>
          <p:nvPr>
            <p:ph idx="1"/>
          </p:nvPr>
        </p:nvSpPr>
        <p:spPr>
          <a:xfrm>
            <a:off x="838200" y="1027906"/>
            <a:ext cx="10515600" cy="4351338"/>
          </a:xfrm>
        </p:spPr>
        <p:txBody>
          <a:bodyPr/>
          <a:lstStyle/>
          <a:p>
            <a:pPr marL="514350" indent="-514350">
              <a:buFont typeface="+mj-lt"/>
              <a:buAutoNum type="arabicPeriod"/>
            </a:pPr>
            <a:r>
              <a:rPr lang="en-US" dirty="0" smtClean="0"/>
              <a:t>Calculate # of matching rows needed</a:t>
            </a:r>
            <a:endParaRPr lang="en-US" dirty="0"/>
          </a:p>
          <a:p>
            <a:pPr marL="514350" indent="-514350">
              <a:buFont typeface="+mj-lt"/>
              <a:buAutoNum type="arabicPeriod"/>
            </a:pPr>
            <a:endParaRPr lang="en-US" dirty="0"/>
          </a:p>
          <a:p>
            <a:pPr marL="514350" indent="-514350">
              <a:buFont typeface="+mj-lt"/>
              <a:buAutoNum type="arabicPeriod"/>
            </a:pPr>
            <a:r>
              <a:rPr lang="en-US" dirty="0" smtClean="0"/>
              <a:t>Estimate selectivity</a:t>
            </a:r>
          </a:p>
          <a:p>
            <a:pPr marL="514350" indent="-514350">
              <a:buFont typeface="+mj-lt"/>
              <a:buAutoNum type="arabicPeriod"/>
            </a:pPr>
            <a:endParaRPr lang="en-US" dirty="0"/>
          </a:p>
          <a:p>
            <a:pPr marL="514350" indent="-514350">
              <a:buFont typeface="+mj-lt"/>
              <a:buAutoNum type="arabicPeriod"/>
            </a:pPr>
            <a:r>
              <a:rPr lang="en-US" dirty="0" smtClean="0"/>
              <a:t>Calculate # of rows to read from the sample</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27</a:t>
            </a:fld>
            <a:endParaRPr lang="en-US"/>
          </a:p>
        </p:txBody>
      </p:sp>
    </p:spTree>
    <p:extLst>
      <p:ext uri="{BB962C8B-B14F-4D97-AF65-F5344CB8AC3E}">
        <p14:creationId xmlns:p14="http://schemas.microsoft.com/office/powerpoint/2010/main" val="487391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Latency Profiler</a:t>
            </a:r>
            <a:endParaRPr lang="en-US" dirty="0">
              <a:latin typeface="Calibri"/>
              <a:cs typeface="Calibri"/>
            </a:endParaRPr>
          </a:p>
        </p:txBody>
      </p:sp>
      <p:sp>
        <p:nvSpPr>
          <p:cNvPr id="3" name="Content Placeholder 2"/>
          <p:cNvSpPr>
            <a:spLocks noGrp="1"/>
          </p:cNvSpPr>
          <p:nvPr>
            <p:ph idx="1"/>
          </p:nvPr>
        </p:nvSpPr>
        <p:spPr>
          <a:xfrm>
            <a:off x="838200" y="1377538"/>
            <a:ext cx="10515600" cy="3117962"/>
          </a:xfrm>
        </p:spPr>
        <p:txBody>
          <a:bodyPr/>
          <a:lstStyle/>
          <a:p>
            <a:pPr marL="514350" indent="-514350">
              <a:buFont typeface="+mj-lt"/>
              <a:buAutoNum type="arabicPeriod"/>
            </a:pPr>
            <a:r>
              <a:rPr lang="en-US" dirty="0" smtClean="0"/>
              <a:t>Run a few smaller samples</a:t>
            </a:r>
          </a:p>
          <a:p>
            <a:pPr marL="514350" indent="-514350">
              <a:buFont typeface="+mj-lt"/>
              <a:buAutoNum type="arabicPeriod"/>
            </a:pPr>
            <a:endParaRPr lang="en-US" dirty="0"/>
          </a:p>
          <a:p>
            <a:pPr marL="514350" indent="-514350">
              <a:buFont typeface="+mj-lt"/>
              <a:buAutoNum type="arabicPeriod"/>
            </a:pPr>
            <a:r>
              <a:rPr lang="en-US" dirty="0" smtClean="0"/>
              <a:t>assuming </a:t>
            </a:r>
            <a:r>
              <a:rPr lang="en-US" dirty="0"/>
              <a:t>latency scales linearly with input size</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28</a:t>
            </a:fld>
            <a:endParaRPr lang="en-US"/>
          </a:p>
        </p:txBody>
      </p:sp>
    </p:spTree>
    <p:extLst>
      <p:ext uri="{BB962C8B-B14F-4D97-AF65-F5344CB8AC3E}">
        <p14:creationId xmlns:p14="http://schemas.microsoft.com/office/powerpoint/2010/main" val="107815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a:cs typeface="Calibri"/>
              </a:rPr>
              <a:t>Example</a:t>
            </a:r>
            <a:endParaRPr lang="en-US" dirty="0">
              <a:latin typeface="Calibri"/>
              <a:cs typeface="Calibri"/>
            </a:endParaRP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29</a:t>
            </a:fld>
            <a:endParaRPr lang="en-US"/>
          </a:p>
        </p:txBody>
      </p:sp>
      <p:pic>
        <p:nvPicPr>
          <p:cNvPr id="7" name="Picture 6"/>
          <p:cNvPicPr>
            <a:picLocks noChangeAspect="1"/>
          </p:cNvPicPr>
          <p:nvPr/>
        </p:nvPicPr>
        <p:blipFill>
          <a:blip r:embed="rId2"/>
          <a:stretch>
            <a:fillRect/>
          </a:stretch>
        </p:blipFill>
        <p:spPr>
          <a:xfrm>
            <a:off x="1796903" y="1294605"/>
            <a:ext cx="7951596" cy="4936073"/>
          </a:xfrm>
          <a:prstGeom prst="rect">
            <a:avLst/>
          </a:prstGeom>
        </p:spPr>
      </p:pic>
    </p:spTree>
    <p:extLst>
      <p:ext uri="{BB962C8B-B14F-4D97-AF65-F5344CB8AC3E}">
        <p14:creationId xmlns:p14="http://schemas.microsoft.com/office/powerpoint/2010/main" val="5409524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100 TB on 1000 machines </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a:t>
            </a:fld>
            <a:endParaRPr lang="en-US"/>
          </a:p>
        </p:txBody>
      </p:sp>
      <p:pic>
        <p:nvPicPr>
          <p:cNvPr id="2050" name="Picture 2" descr="age7image22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072" y="3091241"/>
            <a:ext cx="1644111" cy="1644111"/>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ge7image24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376" y="3346368"/>
            <a:ext cx="1912528" cy="11338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619658" y="4971453"/>
            <a:ext cx="1080937" cy="369332"/>
          </a:xfrm>
          <a:prstGeom prst="rect">
            <a:avLst/>
          </a:prstGeom>
          <a:noFill/>
        </p:spPr>
        <p:txBody>
          <a:bodyPr wrap="none" rtlCol="0">
            <a:spAutoFit/>
          </a:bodyPr>
          <a:lstStyle/>
          <a:p>
            <a:r>
              <a:rPr lang="en-US" dirty="0" smtClean="0"/>
              <a:t>Hard Disk</a:t>
            </a:r>
            <a:endParaRPr lang="en-US" dirty="0"/>
          </a:p>
        </p:txBody>
      </p:sp>
      <p:sp>
        <p:nvSpPr>
          <p:cNvPr id="19" name="TextBox 18"/>
          <p:cNvSpPr txBox="1"/>
          <p:nvPr/>
        </p:nvSpPr>
        <p:spPr>
          <a:xfrm>
            <a:off x="5553305" y="4971453"/>
            <a:ext cx="988669" cy="369332"/>
          </a:xfrm>
          <a:prstGeom prst="rect">
            <a:avLst/>
          </a:prstGeom>
          <a:noFill/>
        </p:spPr>
        <p:txBody>
          <a:bodyPr wrap="none" rtlCol="0">
            <a:spAutoFit/>
          </a:bodyPr>
          <a:lstStyle/>
          <a:p>
            <a:r>
              <a:rPr lang="en-US" dirty="0" smtClean="0"/>
              <a:t>Memory</a:t>
            </a:r>
            <a:endParaRPr lang="en-US" dirty="0"/>
          </a:p>
        </p:txBody>
      </p:sp>
      <p:sp>
        <p:nvSpPr>
          <p:cNvPr id="12" name="TextBox 11"/>
          <p:cNvSpPr txBox="1"/>
          <p:nvPr/>
        </p:nvSpPr>
        <p:spPr>
          <a:xfrm>
            <a:off x="1478863" y="2485808"/>
            <a:ext cx="1362525" cy="369332"/>
          </a:xfrm>
          <a:prstGeom prst="rect">
            <a:avLst/>
          </a:prstGeom>
          <a:noFill/>
        </p:spPr>
        <p:txBody>
          <a:bodyPr wrap="square" rtlCol="0">
            <a:spAutoFit/>
          </a:bodyPr>
          <a:lstStyle/>
          <a:p>
            <a:r>
              <a:rPr lang="en-US" smtClean="0"/>
              <a:t>1~2 Hours</a:t>
            </a:r>
            <a:endParaRPr lang="en-US"/>
          </a:p>
        </p:txBody>
      </p:sp>
      <p:sp>
        <p:nvSpPr>
          <p:cNvPr id="21" name="TextBox 20"/>
          <p:cNvSpPr txBox="1"/>
          <p:nvPr/>
        </p:nvSpPr>
        <p:spPr>
          <a:xfrm>
            <a:off x="5228875" y="2401331"/>
            <a:ext cx="1637528" cy="369332"/>
          </a:xfrm>
          <a:prstGeom prst="rect">
            <a:avLst/>
          </a:prstGeom>
          <a:noFill/>
        </p:spPr>
        <p:txBody>
          <a:bodyPr wrap="square" rtlCol="0">
            <a:spAutoFit/>
          </a:bodyPr>
          <a:lstStyle/>
          <a:p>
            <a:r>
              <a:rPr lang="en-US" dirty="0" smtClean="0"/>
              <a:t>25~30 Minutes</a:t>
            </a:r>
            <a:endParaRPr lang="en-US" dirty="0"/>
          </a:p>
        </p:txBody>
      </p:sp>
      <p:sp>
        <p:nvSpPr>
          <p:cNvPr id="27" name="TextBox 26"/>
          <p:cNvSpPr txBox="1"/>
          <p:nvPr/>
        </p:nvSpPr>
        <p:spPr>
          <a:xfrm>
            <a:off x="9086799" y="2401331"/>
            <a:ext cx="1041268" cy="369332"/>
          </a:xfrm>
          <a:prstGeom prst="rect">
            <a:avLst/>
          </a:prstGeom>
          <a:noFill/>
        </p:spPr>
        <p:txBody>
          <a:bodyPr wrap="square" rtlCol="0">
            <a:spAutoFit/>
          </a:bodyPr>
          <a:lstStyle/>
          <a:p>
            <a:r>
              <a:rPr lang="en-US" smtClean="0"/>
              <a:t>1 Second</a:t>
            </a:r>
            <a:endParaRPr lang="en-US" dirty="0"/>
          </a:p>
        </p:txBody>
      </p:sp>
      <p:pic>
        <p:nvPicPr>
          <p:cNvPr id="13" name="Picture 12"/>
          <p:cNvPicPr>
            <a:picLocks noChangeAspect="1"/>
          </p:cNvPicPr>
          <p:nvPr/>
        </p:nvPicPr>
        <p:blipFill>
          <a:blip r:embed="rId5"/>
          <a:stretch>
            <a:fillRect/>
          </a:stretch>
        </p:blipFill>
        <p:spPr>
          <a:xfrm>
            <a:off x="8832733" y="3185952"/>
            <a:ext cx="1549400" cy="1549400"/>
          </a:xfrm>
          <a:prstGeom prst="rect">
            <a:avLst/>
          </a:prstGeom>
        </p:spPr>
      </p:pic>
    </p:spTree>
    <p:extLst>
      <p:ext uri="{BB962C8B-B14F-4D97-AF65-F5344CB8AC3E}">
        <p14:creationId xmlns:p14="http://schemas.microsoft.com/office/powerpoint/2010/main" val="17981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p:bldP spid="12" grpId="0"/>
      <p:bldP spid="21" grpId="0"/>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4409" y="1825625"/>
            <a:ext cx="7203181" cy="4351338"/>
          </a:xfrm>
        </p:spPr>
      </p:pic>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30</a:t>
            </a:fld>
            <a:endParaRPr lang="en-US"/>
          </a:p>
        </p:txBody>
      </p:sp>
      <p:sp>
        <p:nvSpPr>
          <p:cNvPr id="3" name="TextBox 2"/>
          <p:cNvSpPr txBox="1"/>
          <p:nvPr/>
        </p:nvSpPr>
        <p:spPr>
          <a:xfrm>
            <a:off x="9697590" y="4141694"/>
            <a:ext cx="2118360" cy="707886"/>
          </a:xfrm>
          <a:prstGeom prst="rect">
            <a:avLst/>
          </a:prstGeom>
          <a:noFill/>
        </p:spPr>
        <p:txBody>
          <a:bodyPr wrap="square" rtlCol="0">
            <a:spAutoFit/>
          </a:bodyPr>
          <a:lstStyle/>
          <a:p>
            <a:r>
              <a:rPr lang="en-US" sz="2000" dirty="0" smtClean="0">
                <a:solidFill>
                  <a:srgbClr val="FF0000"/>
                </a:solidFill>
              </a:rPr>
              <a:t>Fault Tolerance</a:t>
            </a:r>
            <a:r>
              <a:rPr lang="en-US" sz="2000" dirty="0" smtClean="0">
                <a:solidFill>
                  <a:srgbClr val="FF0000"/>
                </a:solidFill>
              </a:rPr>
              <a:t>?</a:t>
            </a:r>
          </a:p>
          <a:p>
            <a:r>
              <a:rPr lang="en-US" sz="2000" dirty="0" smtClean="0">
                <a:solidFill>
                  <a:srgbClr val="FF0000"/>
                </a:solidFill>
              </a:rPr>
              <a:t>Scalability?</a:t>
            </a:r>
            <a:endParaRPr lang="en-US" sz="2000" dirty="0">
              <a:solidFill>
                <a:srgbClr val="FF0000"/>
              </a:solidFill>
            </a:endParaRPr>
          </a:p>
        </p:txBody>
      </p:sp>
    </p:spTree>
    <p:extLst>
      <p:ext uri="{BB962C8B-B14F-4D97-AF65-F5344CB8AC3E}">
        <p14:creationId xmlns:p14="http://schemas.microsoft.com/office/powerpoint/2010/main" val="42759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Setting</a:t>
            </a:r>
            <a:endParaRPr lang="en-US" dirty="0"/>
          </a:p>
        </p:txBody>
      </p:sp>
      <p:sp>
        <p:nvSpPr>
          <p:cNvPr id="3" name="Content Placeholder 2"/>
          <p:cNvSpPr>
            <a:spLocks noGrp="1"/>
          </p:cNvSpPr>
          <p:nvPr>
            <p:ph idx="1"/>
          </p:nvPr>
        </p:nvSpPr>
        <p:spPr>
          <a:xfrm>
            <a:off x="838200" y="1690688"/>
            <a:ext cx="10515600" cy="4043363"/>
          </a:xfrm>
        </p:spPr>
        <p:txBody>
          <a:bodyPr/>
          <a:lstStyle/>
          <a:p>
            <a:r>
              <a:rPr lang="en-US" dirty="0" smtClean="0"/>
              <a:t>Dataset</a:t>
            </a:r>
          </a:p>
          <a:p>
            <a:pPr lvl="1"/>
            <a:r>
              <a:rPr lang="en-US" dirty="0" err="1" smtClean="0"/>
              <a:t>Conviva</a:t>
            </a:r>
            <a:r>
              <a:rPr lang="en-US" dirty="0" smtClean="0"/>
              <a:t>: 17 TB</a:t>
            </a:r>
          </a:p>
          <a:p>
            <a:pPr lvl="1"/>
            <a:r>
              <a:rPr lang="en-US" dirty="0" smtClean="0"/>
              <a:t>TPC-H: 1 TB</a:t>
            </a:r>
          </a:p>
          <a:p>
            <a:r>
              <a:rPr lang="en-US" dirty="0" smtClean="0"/>
              <a:t>Cluster</a:t>
            </a:r>
          </a:p>
          <a:p>
            <a:pPr lvl="1"/>
            <a:r>
              <a:rPr lang="en-US" dirty="0" smtClean="0"/>
              <a:t># of nodes: 100</a:t>
            </a:r>
          </a:p>
          <a:p>
            <a:pPr lvl="1"/>
            <a:r>
              <a:rPr lang="en-US" dirty="0" smtClean="0"/>
              <a:t>Distributed Disk: 75 TB</a:t>
            </a:r>
          </a:p>
          <a:p>
            <a:pPr lvl="1"/>
            <a:r>
              <a:rPr lang="en-US" dirty="0" smtClean="0"/>
              <a:t>Distributed RAM: 6 TB</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31</a:t>
            </a:fld>
            <a:endParaRPr lang="en-US"/>
          </a:p>
        </p:txBody>
      </p:sp>
    </p:spTree>
    <p:extLst>
      <p:ext uri="{BB962C8B-B14F-4D97-AF65-F5344CB8AC3E}">
        <p14:creationId xmlns:p14="http://schemas.microsoft.com/office/powerpoint/2010/main" val="10574690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of Stratified Samples</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32</a:t>
            </a:fld>
            <a:endParaRPr lang="en-US"/>
          </a:p>
        </p:txBody>
      </p:sp>
      <p:sp>
        <p:nvSpPr>
          <p:cNvPr id="8" name="TextBox 7"/>
          <p:cNvSpPr txBox="1"/>
          <p:nvPr/>
        </p:nvSpPr>
        <p:spPr>
          <a:xfrm>
            <a:off x="1815548" y="5254177"/>
            <a:ext cx="3087756" cy="369332"/>
          </a:xfrm>
          <a:prstGeom prst="rect">
            <a:avLst/>
          </a:prstGeom>
          <a:noFill/>
        </p:spPr>
        <p:txBody>
          <a:bodyPr wrap="square" rtlCol="0">
            <a:spAutoFit/>
          </a:bodyPr>
          <a:lstStyle/>
          <a:p>
            <a:r>
              <a:rPr lang="en-US" dirty="0" smtClean="0"/>
              <a:t>(a) </a:t>
            </a:r>
            <a:r>
              <a:rPr lang="en-US" dirty="0" err="1" smtClean="0"/>
              <a:t>Conviva</a:t>
            </a:r>
            <a:endParaRPr lang="en-US" dirty="0"/>
          </a:p>
        </p:txBody>
      </p:sp>
      <p:sp>
        <p:nvSpPr>
          <p:cNvPr id="9" name="TextBox 8"/>
          <p:cNvSpPr txBox="1"/>
          <p:nvPr/>
        </p:nvSpPr>
        <p:spPr>
          <a:xfrm>
            <a:off x="8079293" y="5198337"/>
            <a:ext cx="3087756" cy="369332"/>
          </a:xfrm>
          <a:prstGeom prst="rect">
            <a:avLst/>
          </a:prstGeom>
          <a:noFill/>
        </p:spPr>
        <p:txBody>
          <a:bodyPr wrap="square" rtlCol="0">
            <a:spAutoFit/>
          </a:bodyPr>
          <a:lstStyle/>
          <a:p>
            <a:r>
              <a:rPr lang="en-US" dirty="0" smtClean="0"/>
              <a:t>(b) TPC-H</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83" y="1894216"/>
            <a:ext cx="5088329" cy="314652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165" y="1894216"/>
            <a:ext cx="5036635" cy="3038753"/>
          </a:xfrm>
          <a:prstGeom prst="rect">
            <a:avLst/>
          </a:prstGeom>
        </p:spPr>
      </p:pic>
    </p:spTree>
    <p:extLst>
      <p:ext uri="{BB962C8B-B14F-4D97-AF65-F5344CB8AC3E}">
        <p14:creationId xmlns:p14="http://schemas.microsoft.com/office/powerpoint/2010/main" val="2144032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Response Time</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33</a:t>
            </a:fld>
            <a:endParaRPr 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4246" y="1825625"/>
            <a:ext cx="7223508" cy="4351338"/>
          </a:xfrm>
        </p:spPr>
      </p:pic>
    </p:spTree>
    <p:extLst>
      <p:ext uri="{BB962C8B-B14F-4D97-AF65-F5344CB8AC3E}">
        <p14:creationId xmlns:p14="http://schemas.microsoft.com/office/powerpoint/2010/main" val="16022691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Statistical Error</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34</a:t>
            </a:fld>
            <a:endParaRPr lang="en-US"/>
          </a:p>
        </p:txBody>
      </p:sp>
      <p:sp>
        <p:nvSpPr>
          <p:cNvPr id="8" name="TextBox 7"/>
          <p:cNvSpPr txBox="1"/>
          <p:nvPr/>
        </p:nvSpPr>
        <p:spPr>
          <a:xfrm>
            <a:off x="2610678" y="5406046"/>
            <a:ext cx="2319131" cy="369332"/>
          </a:xfrm>
          <a:prstGeom prst="rect">
            <a:avLst/>
          </a:prstGeom>
          <a:noFill/>
        </p:spPr>
        <p:txBody>
          <a:bodyPr wrap="square" rtlCol="0">
            <a:spAutoFit/>
          </a:bodyPr>
          <a:lstStyle/>
          <a:p>
            <a:r>
              <a:rPr lang="en-US" dirty="0" smtClean="0"/>
              <a:t>(a) </a:t>
            </a:r>
            <a:r>
              <a:rPr lang="en-US" dirty="0" err="1" smtClean="0"/>
              <a:t>Conviva</a:t>
            </a:r>
            <a:endParaRPr lang="en-US" dirty="0"/>
          </a:p>
        </p:txBody>
      </p:sp>
      <p:sp>
        <p:nvSpPr>
          <p:cNvPr id="9" name="TextBox 8"/>
          <p:cNvSpPr txBox="1"/>
          <p:nvPr/>
        </p:nvSpPr>
        <p:spPr>
          <a:xfrm>
            <a:off x="8302487" y="5313747"/>
            <a:ext cx="2319131" cy="369332"/>
          </a:xfrm>
          <a:prstGeom prst="rect">
            <a:avLst/>
          </a:prstGeom>
          <a:noFill/>
        </p:spPr>
        <p:txBody>
          <a:bodyPr wrap="square" rtlCol="0">
            <a:spAutoFit/>
          </a:bodyPr>
          <a:lstStyle/>
          <a:p>
            <a:r>
              <a:rPr lang="en-US" dirty="0" smtClean="0"/>
              <a:t>(b) TPC-H</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30" y="1782721"/>
            <a:ext cx="5224470" cy="3232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601" y="1807670"/>
            <a:ext cx="5211019" cy="3163287"/>
          </a:xfrm>
          <a:prstGeom prst="rect">
            <a:avLst/>
          </a:prstGeom>
        </p:spPr>
      </p:pic>
      <p:sp>
        <p:nvSpPr>
          <p:cNvPr id="3" name="Oval 2"/>
          <p:cNvSpPr/>
          <p:nvPr/>
        </p:nvSpPr>
        <p:spPr>
          <a:xfrm>
            <a:off x="1562100" y="4238625"/>
            <a:ext cx="6858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343150" y="4229100"/>
            <a:ext cx="6858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961584" y="4238625"/>
            <a:ext cx="654852" cy="43814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696200" y="4229099"/>
            <a:ext cx="615812" cy="4476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953500" y="4229100"/>
            <a:ext cx="685800" cy="4572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85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Convergence</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35</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1055" y="1825625"/>
            <a:ext cx="7249890" cy="4351338"/>
          </a:xfrm>
        </p:spPr>
      </p:pic>
    </p:spTree>
    <p:extLst>
      <p:ext uri="{BB962C8B-B14F-4D97-AF65-F5344CB8AC3E}">
        <p14:creationId xmlns:p14="http://schemas.microsoft.com/office/powerpoint/2010/main" val="19415935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Actual vs. Requested Time and Error</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36</a:t>
            </a:fld>
            <a:endParaRPr lang="en-US"/>
          </a:p>
        </p:txBody>
      </p:sp>
      <p:sp>
        <p:nvSpPr>
          <p:cNvPr id="10" name="TextBox 9"/>
          <p:cNvSpPr txBox="1"/>
          <p:nvPr/>
        </p:nvSpPr>
        <p:spPr>
          <a:xfrm>
            <a:off x="1908313" y="5305940"/>
            <a:ext cx="2955235" cy="369332"/>
          </a:xfrm>
          <a:prstGeom prst="rect">
            <a:avLst/>
          </a:prstGeom>
          <a:noFill/>
        </p:spPr>
        <p:txBody>
          <a:bodyPr wrap="square" rtlCol="0">
            <a:spAutoFit/>
          </a:bodyPr>
          <a:lstStyle/>
          <a:p>
            <a:r>
              <a:rPr lang="en-US" dirty="0" smtClean="0"/>
              <a:t>(a) Response Time Bounds</a:t>
            </a:r>
            <a:endParaRPr lang="en-US" dirty="0"/>
          </a:p>
        </p:txBody>
      </p:sp>
      <p:sp>
        <p:nvSpPr>
          <p:cNvPr id="11" name="TextBox 10"/>
          <p:cNvSpPr txBox="1"/>
          <p:nvPr/>
        </p:nvSpPr>
        <p:spPr>
          <a:xfrm>
            <a:off x="7547111" y="5329477"/>
            <a:ext cx="2955235" cy="369332"/>
          </a:xfrm>
          <a:prstGeom prst="rect">
            <a:avLst/>
          </a:prstGeom>
          <a:noFill/>
        </p:spPr>
        <p:txBody>
          <a:bodyPr wrap="square" rtlCol="0">
            <a:spAutoFit/>
          </a:bodyPr>
          <a:lstStyle/>
          <a:p>
            <a:r>
              <a:rPr lang="en-US" dirty="0" smtClean="0"/>
              <a:t>(b) Relative Error Bounds</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30" y="1613473"/>
            <a:ext cx="5466021" cy="3396206"/>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3203" y="1613473"/>
            <a:ext cx="5678467" cy="3438134"/>
          </a:xfrm>
          <a:prstGeom prst="rect">
            <a:avLst/>
          </a:prstGeom>
        </p:spPr>
      </p:pic>
      <p:cxnSp>
        <p:nvCxnSpPr>
          <p:cNvPr id="6" name="Straight Connector 5"/>
          <p:cNvCxnSpPr/>
          <p:nvPr/>
        </p:nvCxnSpPr>
        <p:spPr>
          <a:xfrm flipV="1">
            <a:off x="1343025" y="2209800"/>
            <a:ext cx="4229100" cy="1638300"/>
          </a:xfrm>
          <a:prstGeom prst="line">
            <a:avLst/>
          </a:prstGeom>
          <a:ln w="381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7067550" y="1968558"/>
            <a:ext cx="4581525" cy="2212917"/>
          </a:xfrm>
          <a:prstGeom prst="line">
            <a:avLst/>
          </a:prstGeom>
          <a:ln w="381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39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37</a:t>
            </a:fld>
            <a:endParaRPr lang="en-US"/>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95372" y="1825625"/>
            <a:ext cx="7201255" cy="4351338"/>
          </a:xfrm>
        </p:spPr>
      </p:pic>
    </p:spTree>
    <p:extLst>
      <p:ext uri="{BB962C8B-B14F-4D97-AF65-F5344CB8AC3E}">
        <p14:creationId xmlns:p14="http://schemas.microsoft.com/office/powerpoint/2010/main" val="956979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 on Sampling</a:t>
            </a:r>
            <a:endParaRPr lang="en-US" dirty="0"/>
          </a:p>
        </p:txBody>
      </p:sp>
      <p:sp>
        <p:nvSpPr>
          <p:cNvPr id="3" name="Content Placeholder 2"/>
          <p:cNvSpPr>
            <a:spLocks noGrp="1"/>
          </p:cNvSpPr>
          <p:nvPr>
            <p:ph idx="1"/>
          </p:nvPr>
        </p:nvSpPr>
        <p:spPr>
          <a:xfrm>
            <a:off x="838200" y="1690688"/>
            <a:ext cx="10515600" cy="4425104"/>
          </a:xfrm>
        </p:spPr>
        <p:txBody>
          <a:bodyPr>
            <a:normAutofit fontScale="92500" lnSpcReduction="10000"/>
          </a:bodyPr>
          <a:lstStyle/>
          <a:p>
            <a:r>
              <a:rPr lang="en-US" dirty="0" smtClean="0"/>
              <a:t>STRAT</a:t>
            </a:r>
          </a:p>
          <a:p>
            <a:pPr lvl="1"/>
            <a:r>
              <a:rPr lang="en-US" dirty="0" smtClean="0"/>
              <a:t>a single stratified sample</a:t>
            </a:r>
          </a:p>
          <a:p>
            <a:r>
              <a:rPr lang="en-US" dirty="0" err="1" smtClean="0"/>
              <a:t>SciBORQ</a:t>
            </a:r>
            <a:endParaRPr lang="en-US" dirty="0" smtClean="0"/>
          </a:p>
          <a:p>
            <a:pPr lvl="1"/>
            <a:r>
              <a:rPr lang="en-US" dirty="0" smtClean="0"/>
              <a:t>biased sample based on past query results</a:t>
            </a:r>
          </a:p>
          <a:p>
            <a:pPr lvl="1"/>
            <a:r>
              <a:rPr lang="en-US" dirty="0" smtClean="0"/>
              <a:t>no accuracy guarantee</a:t>
            </a:r>
          </a:p>
          <a:p>
            <a:r>
              <a:rPr lang="en-US" dirty="0" smtClean="0"/>
              <a:t>Babcock et al</a:t>
            </a:r>
          </a:p>
          <a:p>
            <a:pPr lvl="1"/>
            <a:r>
              <a:rPr lang="en-US" dirty="0" smtClean="0"/>
              <a:t>stratified on a single column, execute query on multiple samples</a:t>
            </a:r>
          </a:p>
          <a:p>
            <a:r>
              <a:rPr lang="en-US" dirty="0" smtClean="0"/>
              <a:t>AQUA</a:t>
            </a:r>
          </a:p>
          <a:p>
            <a:pPr lvl="1"/>
            <a:r>
              <a:rPr lang="en-US" dirty="0" smtClean="0"/>
              <a:t>stratified on all combination of columns involved in queries</a:t>
            </a:r>
          </a:p>
          <a:p>
            <a:r>
              <a:rPr lang="en-US" dirty="0" err="1" smtClean="0"/>
              <a:t>Olston</a:t>
            </a:r>
            <a:r>
              <a:rPr lang="en-US" dirty="0" smtClean="0"/>
              <a:t> et al</a:t>
            </a:r>
          </a:p>
          <a:p>
            <a:pPr lvl="1"/>
            <a:r>
              <a:rPr lang="en-US" dirty="0" smtClean="0"/>
              <a:t>new sample for each query template</a:t>
            </a:r>
          </a:p>
          <a:p>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38</a:t>
            </a:fld>
            <a:endParaRPr lang="en-US"/>
          </a:p>
        </p:txBody>
      </p:sp>
    </p:spTree>
    <p:extLst>
      <p:ext uri="{BB962C8B-B14F-4D97-AF65-F5344CB8AC3E}">
        <p14:creationId xmlns:p14="http://schemas.microsoft.com/office/powerpoint/2010/main" val="20133033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Downside of </a:t>
            </a:r>
            <a:r>
              <a:rPr lang="en-US" dirty="0" err="1" smtClean="0"/>
              <a:t>BlinkDB</a:t>
            </a:r>
            <a:endParaRPr lang="en-US" dirty="0"/>
          </a:p>
        </p:txBody>
      </p:sp>
      <p:sp>
        <p:nvSpPr>
          <p:cNvPr id="3" name="Content Placeholder 2"/>
          <p:cNvSpPr>
            <a:spLocks noGrp="1"/>
          </p:cNvSpPr>
          <p:nvPr>
            <p:ph idx="1"/>
          </p:nvPr>
        </p:nvSpPr>
        <p:spPr>
          <a:xfrm>
            <a:off x="838200" y="1027906"/>
            <a:ext cx="10515600" cy="4425104"/>
          </a:xfrm>
        </p:spPr>
        <p:txBody>
          <a:bodyPr>
            <a:normAutofit/>
          </a:bodyPr>
          <a:lstStyle/>
          <a:p>
            <a:r>
              <a:rPr lang="en-US" dirty="0" smtClean="0"/>
              <a:t>Limited Generality</a:t>
            </a:r>
          </a:p>
          <a:p>
            <a:pPr lvl="1"/>
            <a:r>
              <a:rPr lang="en-US" dirty="0" smtClean="0"/>
              <a:t>have to assume prior knowledge about the queries</a:t>
            </a:r>
          </a:p>
          <a:p>
            <a:pPr lvl="1"/>
            <a:r>
              <a:rPr lang="en-US" dirty="0" smtClean="0"/>
              <a:t>online aggregation (DBO)</a:t>
            </a:r>
          </a:p>
          <a:p>
            <a:endParaRPr lang="en-US" dirty="0"/>
          </a:p>
          <a:p>
            <a:r>
              <a:rPr lang="en-US" dirty="0" smtClean="0"/>
              <a:t>Supports only simple queries</a:t>
            </a:r>
          </a:p>
          <a:p>
            <a:pPr lvl="1"/>
            <a:r>
              <a:rPr lang="en-US" dirty="0" smtClean="0"/>
              <a:t>joins are not supported (</a:t>
            </a:r>
            <a:r>
              <a:rPr lang="en-US" dirty="0" err="1" smtClean="0"/>
              <a:t>Quickr</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39</a:t>
            </a:fld>
            <a:endParaRPr lang="en-US" dirty="0"/>
          </a:p>
        </p:txBody>
      </p:sp>
    </p:spTree>
    <p:extLst>
      <p:ext uri="{BB962C8B-B14F-4D97-AF65-F5344CB8AC3E}">
        <p14:creationId xmlns:p14="http://schemas.microsoft.com/office/powerpoint/2010/main" val="702899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 Workload </a:t>
            </a:r>
            <a:endParaRPr lang="en-US" dirty="0"/>
          </a:p>
        </p:txBody>
      </p:sp>
      <p:sp>
        <p:nvSpPr>
          <p:cNvPr id="3" name="Content Placeholder 2"/>
          <p:cNvSpPr>
            <a:spLocks noGrp="1"/>
          </p:cNvSpPr>
          <p:nvPr>
            <p:ph idx="1"/>
          </p:nvPr>
        </p:nvSpPr>
        <p:spPr/>
        <p:txBody>
          <a:bodyPr/>
          <a:lstStyle/>
          <a:p>
            <a:r>
              <a:rPr lang="en-US" dirty="0" smtClean="0"/>
              <a:t>1. </a:t>
            </a:r>
            <a:r>
              <a:rPr lang="en-US" b="1" dirty="0" smtClean="0">
                <a:solidFill>
                  <a:srgbClr val="00B0F0"/>
                </a:solidFill>
              </a:rPr>
              <a:t>Real-</a:t>
            </a:r>
            <a:r>
              <a:rPr lang="en-US" altLang="zh-CN" b="1" dirty="0" smtClean="0">
                <a:solidFill>
                  <a:srgbClr val="00B0F0"/>
                </a:solidFill>
              </a:rPr>
              <a:t>ti</a:t>
            </a:r>
            <a:r>
              <a:rPr lang="en-US" b="1" dirty="0" smtClean="0">
                <a:solidFill>
                  <a:srgbClr val="00B0F0"/>
                </a:solidFill>
              </a:rPr>
              <a:t>me </a:t>
            </a:r>
            <a:r>
              <a:rPr lang="en-US" b="1" dirty="0">
                <a:solidFill>
                  <a:srgbClr val="00B0F0"/>
                </a:solidFill>
              </a:rPr>
              <a:t>latency </a:t>
            </a:r>
            <a:r>
              <a:rPr lang="en-US" dirty="0"/>
              <a:t>is valued over perfect </a:t>
            </a:r>
            <a:r>
              <a:rPr lang="en-US" b="1" dirty="0">
                <a:solidFill>
                  <a:srgbClr val="00B0F0"/>
                </a:solidFill>
              </a:rPr>
              <a:t>accuracy</a:t>
            </a:r>
            <a:r>
              <a:rPr lang="en-US" b="1" dirty="0">
                <a:solidFill>
                  <a:schemeClr val="bg1"/>
                </a:solidFill>
              </a:rPr>
              <a:t>: </a:t>
            </a:r>
            <a:r>
              <a:rPr lang="en-US" b="1" dirty="0" smtClean="0">
                <a:solidFill>
                  <a:schemeClr val="bg1"/>
                </a:solidFill>
              </a:rPr>
              <a:t>≤10s for interactive </a:t>
            </a:r>
            <a:r>
              <a:rPr lang="en-US" b="1" dirty="0">
                <a:solidFill>
                  <a:schemeClr val="bg1"/>
                </a:solidFill>
              </a:rPr>
              <a:t>experience </a:t>
            </a:r>
            <a:endParaRPr lang="en-US" dirty="0">
              <a:solidFill>
                <a:schemeClr val="bg1"/>
              </a:solidFill>
            </a:endParaRPr>
          </a:p>
          <a:p>
            <a:r>
              <a:rPr lang="en-US" dirty="0">
                <a:solidFill>
                  <a:schemeClr val="bg1"/>
                </a:solidFill>
              </a:rPr>
              <a:t>2. </a:t>
            </a:r>
            <a:r>
              <a:rPr lang="en-US" dirty="0" smtClean="0">
                <a:solidFill>
                  <a:schemeClr val="bg1"/>
                </a:solidFill>
              </a:rPr>
              <a:t>Exploration </a:t>
            </a:r>
            <a:r>
              <a:rPr lang="en-US" dirty="0">
                <a:solidFill>
                  <a:schemeClr val="bg1"/>
                </a:solidFill>
              </a:rPr>
              <a:t>is </a:t>
            </a:r>
            <a:r>
              <a:rPr lang="en-US" b="1" dirty="0">
                <a:solidFill>
                  <a:schemeClr val="bg1"/>
                </a:solidFill>
              </a:rPr>
              <a:t>ad-hoc </a:t>
            </a:r>
            <a:endParaRPr lang="en-US" dirty="0">
              <a:solidFill>
                <a:schemeClr val="bg1"/>
              </a:solidFill>
            </a:endParaRPr>
          </a:p>
          <a:p>
            <a:r>
              <a:rPr lang="en-US" dirty="0">
                <a:solidFill>
                  <a:schemeClr val="bg1"/>
                </a:solidFill>
              </a:rPr>
              <a:t>3. Columns queried together (i.e., </a:t>
            </a:r>
            <a:r>
              <a:rPr lang="en-US" b="1" dirty="0">
                <a:solidFill>
                  <a:schemeClr val="bg1"/>
                </a:solidFill>
              </a:rPr>
              <a:t>Templates</a:t>
            </a:r>
            <a:r>
              <a:rPr lang="en-US" dirty="0">
                <a:solidFill>
                  <a:schemeClr val="bg1"/>
                </a:solidFill>
              </a:rPr>
              <a:t>) are </a:t>
            </a:r>
            <a:r>
              <a:rPr lang="en-US" b="1" dirty="0">
                <a:solidFill>
                  <a:schemeClr val="bg1"/>
                </a:solidFill>
              </a:rPr>
              <a:t>stable </a:t>
            </a:r>
            <a:r>
              <a:rPr lang="en-US" dirty="0">
                <a:solidFill>
                  <a:schemeClr val="bg1"/>
                </a:solidFill>
              </a:rPr>
              <a:t>over </a:t>
            </a:r>
            <a:r>
              <a:rPr lang="en-US" dirty="0" smtClean="0">
                <a:solidFill>
                  <a:schemeClr val="bg1"/>
                </a:solidFill>
              </a:rPr>
              <a:t>time </a:t>
            </a:r>
            <a:endParaRPr lang="en-US" dirty="0">
              <a:solidFill>
                <a:schemeClr val="bg1"/>
              </a:solidFill>
            </a:endParaRPr>
          </a:p>
          <a:p>
            <a:r>
              <a:rPr lang="en-US" dirty="0">
                <a:solidFill>
                  <a:schemeClr val="bg1"/>
                </a:solidFill>
              </a:rPr>
              <a:t>4. User defined </a:t>
            </a:r>
            <a:r>
              <a:rPr lang="en-US" dirty="0" err="1">
                <a:solidFill>
                  <a:schemeClr val="bg1"/>
                </a:solidFill>
              </a:rPr>
              <a:t>funcIons</a:t>
            </a:r>
            <a:r>
              <a:rPr lang="en-US" dirty="0">
                <a:solidFill>
                  <a:schemeClr val="bg1"/>
                </a:solidFill>
              </a:rPr>
              <a:t> (</a:t>
            </a:r>
            <a:r>
              <a:rPr lang="en-US" b="1" dirty="0">
                <a:solidFill>
                  <a:schemeClr val="bg1"/>
                </a:solidFill>
              </a:rPr>
              <a:t>UDF</a:t>
            </a:r>
            <a:r>
              <a:rPr lang="en-US" dirty="0">
                <a:solidFill>
                  <a:schemeClr val="bg1"/>
                </a:solidFill>
              </a:rPr>
              <a:t>) must be supported: </a:t>
            </a:r>
            <a:r>
              <a:rPr lang="en-US" b="1" dirty="0">
                <a:solidFill>
                  <a:schemeClr val="bg1"/>
                </a:solidFill>
              </a:rPr>
              <a:t>43.6% of </a:t>
            </a:r>
            <a:r>
              <a:rPr lang="en-US" b="1" dirty="0" err="1">
                <a:solidFill>
                  <a:schemeClr val="bg1"/>
                </a:solidFill>
              </a:rPr>
              <a:t>Conviva’s</a:t>
            </a:r>
            <a:r>
              <a:rPr lang="en-US" b="1" dirty="0">
                <a:solidFill>
                  <a:schemeClr val="bg1"/>
                </a:solidFill>
              </a:rPr>
              <a:t> queries </a:t>
            </a:r>
            <a:endParaRPr lang="en-US" dirty="0">
              <a:solidFill>
                <a:schemeClr val="bg1"/>
              </a:solidFill>
            </a:endParaRPr>
          </a:p>
          <a:p>
            <a:r>
              <a:rPr lang="en-US" dirty="0">
                <a:solidFill>
                  <a:schemeClr val="bg1"/>
                </a:solidFill>
              </a:rPr>
              <a:t>5. Data is </a:t>
            </a:r>
            <a:r>
              <a:rPr lang="en-US" b="1" dirty="0">
                <a:solidFill>
                  <a:schemeClr val="bg1"/>
                </a:solidFill>
              </a:rPr>
              <a:t>high-dimensional &amp; skewed</a:t>
            </a:r>
            <a:r>
              <a:rPr lang="en-US" dirty="0">
                <a:solidFill>
                  <a:schemeClr val="bg1"/>
                </a:solidFill>
              </a:rPr>
              <a:t>: </a:t>
            </a:r>
            <a:r>
              <a:rPr lang="en-US" b="1" dirty="0" smtClean="0">
                <a:solidFill>
                  <a:schemeClr val="bg1"/>
                </a:solidFill>
              </a:rPr>
              <a:t>100</a:t>
            </a:r>
            <a:r>
              <a:rPr lang="en-US" altLang="zh-CN" b="1" dirty="0" smtClean="0">
                <a:solidFill>
                  <a:schemeClr val="bg1"/>
                </a:solidFill>
              </a:rPr>
              <a:t>+</a:t>
            </a:r>
            <a:r>
              <a:rPr lang="en-US" b="1" dirty="0" smtClean="0">
                <a:solidFill>
                  <a:schemeClr val="bg1"/>
                </a:solidFill>
              </a:rPr>
              <a:t> </a:t>
            </a:r>
            <a:r>
              <a:rPr lang="en-US" b="1" dirty="0">
                <a:solidFill>
                  <a:schemeClr val="bg1"/>
                </a:solidFill>
              </a:rPr>
              <a:t>columns </a:t>
            </a: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4</a:t>
            </a:fld>
            <a:endParaRPr lang="en-US"/>
          </a:p>
        </p:txBody>
      </p:sp>
      <p:grpSp>
        <p:nvGrpSpPr>
          <p:cNvPr id="10" name="Group 9"/>
          <p:cNvGrpSpPr/>
          <p:nvPr/>
        </p:nvGrpSpPr>
        <p:grpSpPr>
          <a:xfrm>
            <a:off x="2103031" y="3117638"/>
            <a:ext cx="7985937" cy="2271856"/>
            <a:chOff x="609600" y="3366944"/>
            <a:chExt cx="7985937" cy="2271856"/>
          </a:xfrm>
        </p:grpSpPr>
        <p:grpSp>
          <p:nvGrpSpPr>
            <p:cNvPr id="11" name="Group 10"/>
            <p:cNvGrpSpPr/>
            <p:nvPr/>
          </p:nvGrpSpPr>
          <p:grpSpPr>
            <a:xfrm>
              <a:off x="609600" y="3366944"/>
              <a:ext cx="7985937" cy="2271856"/>
              <a:chOff x="609600" y="3366944"/>
              <a:chExt cx="7985937" cy="2271856"/>
            </a:xfrm>
          </p:grpSpPr>
          <p:pic>
            <p:nvPicPr>
              <p:cNvPr id="13" name="Picture 12"/>
              <p:cNvPicPr>
                <a:picLocks noChangeAspect="1"/>
              </p:cNvPicPr>
              <p:nvPr/>
            </p:nvPicPr>
            <p:blipFill rotWithShape="1">
              <a:blip r:embed="rId3"/>
              <a:srcRect l="-3" t="63424" r="103"/>
              <a:stretch/>
            </p:blipFill>
            <p:spPr>
              <a:xfrm>
                <a:off x="609600" y="3366944"/>
                <a:ext cx="7985937" cy="2271856"/>
              </a:xfrm>
              <a:prstGeom prst="rect">
                <a:avLst/>
              </a:prstGeom>
            </p:spPr>
          </p:pic>
          <p:sp>
            <p:nvSpPr>
              <p:cNvPr id="14" name="TextBox 13"/>
              <p:cNvSpPr txBox="1"/>
              <p:nvPr/>
            </p:nvSpPr>
            <p:spPr>
              <a:xfrm>
                <a:off x="762000" y="3657600"/>
                <a:ext cx="7696200" cy="1815882"/>
              </a:xfrm>
              <a:prstGeom prst="rect">
                <a:avLst/>
              </a:prstGeom>
              <a:noFill/>
              <a:ln>
                <a:noFill/>
              </a:ln>
            </p:spPr>
            <p:txBody>
              <a:bodyPr wrap="square" rtlCol="0">
                <a:spAutoFit/>
              </a:bodyPr>
              <a:lstStyle/>
              <a:p>
                <a:r>
                  <a:rPr lang="en-US" sz="4000" dirty="0">
                    <a:solidFill>
                      <a:schemeClr val="bg1"/>
                    </a:solidFill>
                  </a:rPr>
                  <a:t>“On a good day, I can run up to 6 queries in Hive.”</a:t>
                </a:r>
              </a:p>
              <a:p>
                <a:r>
                  <a:rPr lang="en-US" sz="3200" dirty="0" smtClean="0">
                    <a:solidFill>
                      <a:schemeClr val="bg1"/>
                    </a:solidFill>
                  </a:rPr>
                  <a:t>- Anonymous Data Scientist at</a:t>
                </a:r>
              </a:p>
            </p:txBody>
          </p:sp>
        </p:grpSp>
        <p:pic>
          <p:nvPicPr>
            <p:cNvPr id="12" name="Picture 11"/>
            <p:cNvPicPr>
              <a:picLocks noChangeAspect="1"/>
            </p:cNvPicPr>
            <p:nvPr/>
          </p:nvPicPr>
          <p:blipFill rotWithShape="1">
            <a:blip r:embed="rId3"/>
            <a:srcRect l="11667" t="24552" r="15104" b="32523"/>
            <a:stretch/>
          </p:blipFill>
          <p:spPr>
            <a:xfrm>
              <a:off x="6324600" y="4876800"/>
              <a:ext cx="2149740" cy="630054"/>
            </a:xfrm>
            <a:prstGeom prst="rect">
              <a:avLst/>
            </a:prstGeom>
          </p:spPr>
        </p:pic>
      </p:grpSp>
    </p:spTree>
    <p:extLst>
      <p:ext uri="{BB962C8B-B14F-4D97-AF65-F5344CB8AC3E}">
        <p14:creationId xmlns:p14="http://schemas.microsoft.com/office/powerpoint/2010/main" val="14994903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fld id="{4EEF9975-6C58-5C4C-8961-54FFA2646BAA}" type="slidenum">
              <a:rPr lang="en-US" smtClean="0"/>
              <a:t>40</a:t>
            </a:fld>
            <a:endParaRPr lang="en-US"/>
          </a:p>
        </p:txBody>
      </p:sp>
      <p:sp>
        <p:nvSpPr>
          <p:cNvPr id="6" name="TextBox 5"/>
          <p:cNvSpPr txBox="1"/>
          <p:nvPr/>
        </p:nvSpPr>
        <p:spPr>
          <a:xfrm>
            <a:off x="4429539" y="1431235"/>
            <a:ext cx="5579165" cy="1323439"/>
          </a:xfrm>
          <a:prstGeom prst="rect">
            <a:avLst/>
          </a:prstGeom>
          <a:noFill/>
        </p:spPr>
        <p:txBody>
          <a:bodyPr wrap="square" rtlCol="0">
            <a:spAutoFit/>
          </a:bodyPr>
          <a:lstStyle/>
          <a:p>
            <a:r>
              <a:rPr lang="en-US" sz="8000" dirty="0" smtClean="0"/>
              <a:t>Thanks!</a:t>
            </a:r>
            <a:endParaRPr lang="en-US" sz="8000" dirty="0"/>
          </a:p>
        </p:txBody>
      </p:sp>
      <p:sp>
        <p:nvSpPr>
          <p:cNvPr id="7" name="TextBox 6"/>
          <p:cNvSpPr txBox="1"/>
          <p:nvPr/>
        </p:nvSpPr>
        <p:spPr>
          <a:xfrm>
            <a:off x="4691269" y="2994991"/>
            <a:ext cx="2809461" cy="707886"/>
          </a:xfrm>
          <a:prstGeom prst="rect">
            <a:avLst/>
          </a:prstGeom>
          <a:noFill/>
        </p:spPr>
        <p:txBody>
          <a:bodyPr wrap="square" rtlCol="0">
            <a:spAutoFit/>
          </a:bodyPr>
          <a:lstStyle/>
          <a:p>
            <a:r>
              <a:rPr lang="en-US" sz="4000" dirty="0" smtClean="0"/>
              <a:t>Questions?</a:t>
            </a:r>
            <a:endParaRPr lang="en-US" sz="4000" dirty="0"/>
          </a:p>
        </p:txBody>
      </p:sp>
    </p:spTree>
    <p:extLst>
      <p:ext uri="{BB962C8B-B14F-4D97-AF65-F5344CB8AC3E}">
        <p14:creationId xmlns:p14="http://schemas.microsoft.com/office/powerpoint/2010/main" val="4183205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 Workload </a:t>
            </a:r>
            <a:endParaRPr lang="en-US" dirty="0"/>
          </a:p>
        </p:txBody>
      </p:sp>
      <p:sp>
        <p:nvSpPr>
          <p:cNvPr id="3" name="Content Placeholder 2"/>
          <p:cNvSpPr>
            <a:spLocks noGrp="1"/>
          </p:cNvSpPr>
          <p:nvPr>
            <p:ph idx="1"/>
          </p:nvPr>
        </p:nvSpPr>
        <p:spPr/>
        <p:txBody>
          <a:bodyPr/>
          <a:lstStyle/>
          <a:p>
            <a:r>
              <a:rPr lang="en-US" dirty="0" smtClean="0"/>
              <a:t>1. </a:t>
            </a:r>
            <a:r>
              <a:rPr lang="en-US" b="1" dirty="0" smtClean="0">
                <a:solidFill>
                  <a:srgbClr val="00B0F0"/>
                </a:solidFill>
              </a:rPr>
              <a:t>Real-</a:t>
            </a:r>
            <a:r>
              <a:rPr lang="en-US" altLang="zh-CN" b="1" dirty="0" smtClean="0">
                <a:solidFill>
                  <a:srgbClr val="00B0F0"/>
                </a:solidFill>
              </a:rPr>
              <a:t>ti</a:t>
            </a:r>
            <a:r>
              <a:rPr lang="en-US" b="1" dirty="0" smtClean="0">
                <a:solidFill>
                  <a:srgbClr val="00B0F0"/>
                </a:solidFill>
              </a:rPr>
              <a:t>me </a:t>
            </a:r>
            <a:r>
              <a:rPr lang="en-US" b="1" dirty="0">
                <a:solidFill>
                  <a:srgbClr val="00B0F0"/>
                </a:solidFill>
              </a:rPr>
              <a:t>latency </a:t>
            </a:r>
            <a:r>
              <a:rPr lang="en-US" dirty="0"/>
              <a:t>is valued over perfect </a:t>
            </a:r>
            <a:r>
              <a:rPr lang="en-US" b="1" dirty="0">
                <a:solidFill>
                  <a:srgbClr val="00B0F0"/>
                </a:solidFill>
              </a:rPr>
              <a:t>accuracy</a:t>
            </a:r>
            <a:r>
              <a:rPr lang="en-US" b="1" dirty="0"/>
              <a:t>: </a:t>
            </a:r>
            <a:r>
              <a:rPr lang="en-US" b="1" dirty="0" smtClean="0">
                <a:solidFill>
                  <a:srgbClr val="FF0000"/>
                </a:solidFill>
              </a:rPr>
              <a:t>≤10s </a:t>
            </a:r>
            <a:r>
              <a:rPr lang="en-US" b="1" dirty="0" smtClean="0"/>
              <a:t>for interactive </a:t>
            </a:r>
            <a:r>
              <a:rPr lang="en-US" b="1" dirty="0"/>
              <a:t>experience </a:t>
            </a:r>
            <a:endParaRPr lang="en-US" dirty="0"/>
          </a:p>
          <a:p>
            <a:r>
              <a:rPr lang="en-US" dirty="0"/>
              <a:t>2. </a:t>
            </a:r>
            <a:r>
              <a:rPr lang="en-US" dirty="0" smtClean="0"/>
              <a:t>Exploration </a:t>
            </a:r>
            <a:r>
              <a:rPr lang="en-US" dirty="0"/>
              <a:t>is </a:t>
            </a:r>
            <a:r>
              <a:rPr lang="en-US" b="1" dirty="0">
                <a:solidFill>
                  <a:srgbClr val="00B0F0"/>
                </a:solidFill>
              </a:rPr>
              <a:t>ad-hoc </a:t>
            </a:r>
            <a:endParaRPr lang="en-US" dirty="0">
              <a:solidFill>
                <a:srgbClr val="00B0F0"/>
              </a:solidFill>
            </a:endParaRPr>
          </a:p>
          <a:p>
            <a:r>
              <a:rPr lang="en-US" dirty="0"/>
              <a:t>3. Columns queried together (i.e., </a:t>
            </a:r>
            <a:r>
              <a:rPr lang="en-US" b="1" dirty="0"/>
              <a:t>Templates</a:t>
            </a:r>
            <a:r>
              <a:rPr lang="en-US" dirty="0"/>
              <a:t>) are </a:t>
            </a:r>
            <a:r>
              <a:rPr lang="en-US" b="1" dirty="0">
                <a:solidFill>
                  <a:srgbClr val="00B0F0"/>
                </a:solidFill>
              </a:rPr>
              <a:t>stable</a:t>
            </a:r>
            <a:r>
              <a:rPr lang="en-US" b="1" dirty="0"/>
              <a:t> </a:t>
            </a:r>
            <a:r>
              <a:rPr lang="en-US" dirty="0"/>
              <a:t>over </a:t>
            </a:r>
            <a:r>
              <a:rPr lang="en-US" dirty="0" smtClean="0"/>
              <a:t>time (Called as </a:t>
            </a:r>
            <a:r>
              <a:rPr lang="en-US" dirty="0" smtClean="0">
                <a:solidFill>
                  <a:srgbClr val="FF0000"/>
                </a:solidFill>
              </a:rPr>
              <a:t>Q</a:t>
            </a:r>
            <a:r>
              <a:rPr lang="en-US" dirty="0" smtClean="0"/>
              <a:t>uery </a:t>
            </a:r>
            <a:r>
              <a:rPr lang="en-US" dirty="0" smtClean="0">
                <a:solidFill>
                  <a:srgbClr val="FF0000"/>
                </a:solidFill>
              </a:rPr>
              <a:t>C</a:t>
            </a:r>
            <a:r>
              <a:rPr lang="en-US" dirty="0" smtClean="0"/>
              <a:t>olumn </a:t>
            </a:r>
            <a:r>
              <a:rPr lang="en-US" dirty="0" smtClean="0">
                <a:solidFill>
                  <a:srgbClr val="FF0000"/>
                </a:solidFill>
              </a:rPr>
              <a:t>S</a:t>
            </a:r>
            <a:r>
              <a:rPr lang="en-US" dirty="0" smtClean="0"/>
              <a:t>et)</a:t>
            </a:r>
            <a:endParaRPr lang="en-US" dirty="0"/>
          </a:p>
          <a:p>
            <a:r>
              <a:rPr lang="en-US" dirty="0"/>
              <a:t>4. User defined </a:t>
            </a:r>
            <a:r>
              <a:rPr lang="en-US" dirty="0" smtClean="0"/>
              <a:t>functions </a:t>
            </a:r>
            <a:r>
              <a:rPr lang="en-US" dirty="0"/>
              <a:t>(</a:t>
            </a:r>
            <a:r>
              <a:rPr lang="en-US" b="1" dirty="0">
                <a:solidFill>
                  <a:srgbClr val="00B0F0"/>
                </a:solidFill>
              </a:rPr>
              <a:t>UDF</a:t>
            </a:r>
            <a:r>
              <a:rPr lang="en-US" dirty="0"/>
              <a:t>) must be supported: </a:t>
            </a:r>
            <a:r>
              <a:rPr lang="en-US" b="1" dirty="0">
                <a:solidFill>
                  <a:srgbClr val="FF0000"/>
                </a:solidFill>
              </a:rPr>
              <a:t>43.6% </a:t>
            </a:r>
            <a:r>
              <a:rPr lang="en-US" b="1" dirty="0"/>
              <a:t>of </a:t>
            </a:r>
            <a:r>
              <a:rPr lang="en-US" b="1" dirty="0" err="1"/>
              <a:t>Conviva’s</a:t>
            </a:r>
            <a:r>
              <a:rPr lang="en-US" b="1" dirty="0"/>
              <a:t> queries </a:t>
            </a:r>
            <a:endParaRPr lang="en-US" dirty="0"/>
          </a:p>
          <a:p>
            <a:r>
              <a:rPr lang="en-US" dirty="0"/>
              <a:t>5. Data is </a:t>
            </a:r>
            <a:r>
              <a:rPr lang="en-US" b="1" dirty="0">
                <a:solidFill>
                  <a:srgbClr val="00B0F0"/>
                </a:solidFill>
              </a:rPr>
              <a:t>high-dimensional &amp; skewed</a:t>
            </a:r>
            <a:r>
              <a:rPr lang="en-US" dirty="0"/>
              <a:t>: </a:t>
            </a:r>
            <a:r>
              <a:rPr lang="en-US" b="1" dirty="0" smtClean="0">
                <a:solidFill>
                  <a:srgbClr val="FF0000"/>
                </a:solidFill>
              </a:rPr>
              <a:t>100</a:t>
            </a:r>
            <a:r>
              <a:rPr lang="en-US" altLang="zh-CN" b="1" dirty="0" smtClean="0">
                <a:solidFill>
                  <a:srgbClr val="FF0000"/>
                </a:solidFill>
              </a:rPr>
              <a:t>+</a:t>
            </a:r>
            <a:r>
              <a:rPr lang="en-US" b="1" dirty="0" smtClean="0"/>
              <a:t> </a:t>
            </a:r>
            <a:r>
              <a:rPr lang="en-US" b="1" dirty="0"/>
              <a:t>columns </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r>
              <a:rPr lang="en-US" dirty="0" smtClean="0"/>
              <a:t>5</a:t>
            </a:r>
            <a:endParaRPr lang="en-US" dirty="0"/>
          </a:p>
        </p:txBody>
      </p:sp>
      <p:sp>
        <p:nvSpPr>
          <p:cNvPr id="6" name="TextBox 5"/>
          <p:cNvSpPr txBox="1"/>
          <p:nvPr/>
        </p:nvSpPr>
        <p:spPr>
          <a:xfrm>
            <a:off x="2447544" y="5120551"/>
            <a:ext cx="7296912" cy="584775"/>
          </a:xfrm>
          <a:prstGeom prst="rect">
            <a:avLst/>
          </a:prstGeom>
          <a:solidFill>
            <a:srgbClr val="92D050"/>
          </a:solidFill>
        </p:spPr>
        <p:txBody>
          <a:bodyPr wrap="square" rtlCol="0">
            <a:spAutoFit/>
          </a:bodyPr>
          <a:lstStyle/>
          <a:p>
            <a:r>
              <a:rPr lang="en-US" sz="3200" dirty="0">
                <a:solidFill>
                  <a:schemeClr val="bg1"/>
                </a:solidFill>
              </a:rPr>
              <a:t>90% Queries ≈ 20% </a:t>
            </a:r>
            <a:r>
              <a:rPr lang="en-US" sz="3200" dirty="0" smtClean="0">
                <a:solidFill>
                  <a:schemeClr val="bg1"/>
                </a:solidFill>
              </a:rPr>
              <a:t>Templates</a:t>
            </a:r>
            <a:r>
              <a:rPr lang="zh-CN" altLang="en-US" sz="3200" dirty="0" smtClean="0">
                <a:solidFill>
                  <a:schemeClr val="bg1"/>
                </a:solidFill>
              </a:rPr>
              <a:t> </a:t>
            </a:r>
            <a:r>
              <a:rPr lang="en-US" altLang="zh-CN" sz="3200" dirty="0" smtClean="0">
                <a:solidFill>
                  <a:schemeClr val="bg1"/>
                </a:solidFill>
              </a:rPr>
              <a:t>(Facebook</a:t>
            </a:r>
            <a:r>
              <a:rPr lang="en-US" altLang="zh-CN" sz="3200" dirty="0">
                <a:solidFill>
                  <a:schemeClr val="bg1"/>
                </a:solidFill>
              </a:rPr>
              <a:t>)</a:t>
            </a:r>
            <a:r>
              <a:rPr lang="en-US" sz="3200" dirty="0" smtClean="0">
                <a:solidFill>
                  <a:schemeClr val="bg1"/>
                </a:solidFill>
              </a:rPr>
              <a:t> </a:t>
            </a:r>
            <a:endParaRPr lang="en-US" sz="3200" dirty="0">
              <a:solidFill>
                <a:schemeClr val="bg1"/>
              </a:solidFill>
            </a:endParaRPr>
          </a:p>
        </p:txBody>
      </p:sp>
      <p:grpSp>
        <p:nvGrpSpPr>
          <p:cNvPr id="10" name="Group 9"/>
          <p:cNvGrpSpPr/>
          <p:nvPr/>
        </p:nvGrpSpPr>
        <p:grpSpPr>
          <a:xfrm>
            <a:off x="2103031" y="3118228"/>
            <a:ext cx="7985937" cy="2271856"/>
            <a:chOff x="1461155" y="1729732"/>
            <a:chExt cx="7985937" cy="2271856"/>
          </a:xfrm>
        </p:grpSpPr>
        <p:grpSp>
          <p:nvGrpSpPr>
            <p:cNvPr id="11" name="Group 10"/>
            <p:cNvGrpSpPr/>
            <p:nvPr/>
          </p:nvGrpSpPr>
          <p:grpSpPr>
            <a:xfrm>
              <a:off x="1461155" y="1729732"/>
              <a:ext cx="7985937" cy="2271856"/>
              <a:chOff x="1461155" y="1729732"/>
              <a:chExt cx="7985937" cy="2271856"/>
            </a:xfrm>
          </p:grpSpPr>
          <p:pic>
            <p:nvPicPr>
              <p:cNvPr id="13" name="Picture 12"/>
              <p:cNvPicPr>
                <a:picLocks noChangeAspect="1"/>
              </p:cNvPicPr>
              <p:nvPr/>
            </p:nvPicPr>
            <p:blipFill rotWithShape="1">
              <a:blip r:embed="rId3"/>
              <a:srcRect l="-3" t="63424" r="103"/>
              <a:stretch/>
            </p:blipFill>
            <p:spPr>
              <a:xfrm>
                <a:off x="1461155" y="1729732"/>
                <a:ext cx="7985937" cy="2271856"/>
              </a:xfrm>
              <a:prstGeom prst="rect">
                <a:avLst/>
              </a:prstGeom>
            </p:spPr>
          </p:pic>
          <p:sp>
            <p:nvSpPr>
              <p:cNvPr id="14" name="TextBox 13"/>
              <p:cNvSpPr txBox="1"/>
              <p:nvPr/>
            </p:nvSpPr>
            <p:spPr>
              <a:xfrm>
                <a:off x="1613555" y="2020388"/>
                <a:ext cx="7696200" cy="1815882"/>
              </a:xfrm>
              <a:prstGeom prst="rect">
                <a:avLst/>
              </a:prstGeom>
              <a:noFill/>
              <a:ln>
                <a:noFill/>
              </a:ln>
            </p:spPr>
            <p:txBody>
              <a:bodyPr wrap="square" rtlCol="0">
                <a:spAutoFit/>
              </a:bodyPr>
              <a:lstStyle/>
              <a:p>
                <a:r>
                  <a:rPr lang="en-US" sz="4000" dirty="0">
                    <a:solidFill>
                      <a:schemeClr val="bg1"/>
                    </a:solidFill>
                  </a:rPr>
                  <a:t>“On a good day, I can run up to 6 queries in Hive.”</a:t>
                </a:r>
              </a:p>
              <a:p>
                <a:r>
                  <a:rPr lang="en-US" sz="3200" dirty="0" smtClean="0">
                    <a:solidFill>
                      <a:schemeClr val="bg1"/>
                    </a:solidFill>
                  </a:rPr>
                  <a:t>- Anonymous Data Scientist at</a:t>
                </a:r>
              </a:p>
            </p:txBody>
          </p:sp>
        </p:grpSp>
        <p:pic>
          <p:nvPicPr>
            <p:cNvPr id="12" name="Picture 11"/>
            <p:cNvPicPr>
              <a:picLocks noChangeAspect="1"/>
            </p:cNvPicPr>
            <p:nvPr/>
          </p:nvPicPr>
          <p:blipFill rotWithShape="1">
            <a:blip r:embed="rId3"/>
            <a:srcRect l="11667" t="24552" r="15104" b="32523"/>
            <a:stretch/>
          </p:blipFill>
          <p:spPr>
            <a:xfrm>
              <a:off x="7176155" y="3239588"/>
              <a:ext cx="2149740" cy="630054"/>
            </a:xfrm>
            <a:prstGeom prst="rect">
              <a:avLst/>
            </a:prstGeom>
          </p:spPr>
        </p:pic>
      </p:grpSp>
    </p:spTree>
    <p:extLst>
      <p:ext uri="{BB962C8B-B14F-4D97-AF65-F5344CB8AC3E}">
        <p14:creationId xmlns:p14="http://schemas.microsoft.com/office/powerpoint/2010/main" val="131714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xit"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Overview</a:t>
            </a:r>
            <a:endParaRPr lang="en-US" dirty="0"/>
          </a:p>
        </p:txBody>
      </p:sp>
      <p:sp>
        <p:nvSpPr>
          <p:cNvPr id="3" name="Content Placeholder 2"/>
          <p:cNvSpPr>
            <a:spLocks noGrp="1"/>
          </p:cNvSpPr>
          <p:nvPr>
            <p:ph idx="1"/>
          </p:nvPr>
        </p:nvSpPr>
        <p:spPr/>
        <p:txBody>
          <a:bodyPr/>
          <a:lstStyle/>
          <a:p>
            <a:r>
              <a:rPr lang="en-US" b="1" dirty="0"/>
              <a:t>Problem: </a:t>
            </a:r>
            <a:r>
              <a:rPr lang="en-US" dirty="0"/>
              <a:t>Need to compute aggregate </a:t>
            </a:r>
            <a:r>
              <a:rPr lang="en-US" dirty="0" smtClean="0"/>
              <a:t>statistics over </a:t>
            </a:r>
            <a:r>
              <a:rPr lang="en-US" dirty="0"/>
              <a:t>massive sets of data </a:t>
            </a:r>
          </a:p>
          <a:p>
            <a:endParaRPr lang="en-US" dirty="0" smtClean="0"/>
          </a:p>
          <a:p>
            <a:r>
              <a:rPr lang="en-US" b="1" dirty="0" smtClean="0"/>
              <a:t>Goal</a:t>
            </a:r>
            <a:r>
              <a:rPr lang="en-US" dirty="0"/>
              <a:t>: Support </a:t>
            </a:r>
            <a:r>
              <a:rPr lang="en-US" dirty="0" smtClean="0"/>
              <a:t>interactive </a:t>
            </a:r>
            <a:r>
              <a:rPr lang="en-US" dirty="0"/>
              <a:t>ad-hoc </a:t>
            </a:r>
            <a:r>
              <a:rPr lang="en-US" dirty="0" smtClean="0"/>
              <a:t>analytical </a:t>
            </a:r>
            <a:r>
              <a:rPr lang="en-US" dirty="0"/>
              <a:t>queries over these large datasets </a:t>
            </a:r>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r>
              <a:rPr lang="en-US" dirty="0" smtClean="0"/>
              <a:t>6</a:t>
            </a:r>
            <a:endParaRPr lang="en-US" dirty="0"/>
          </a:p>
        </p:txBody>
      </p:sp>
    </p:spTree>
    <p:extLst>
      <p:ext uri="{BB962C8B-B14F-4D97-AF65-F5344CB8AC3E}">
        <p14:creationId xmlns:p14="http://schemas.microsoft.com/office/powerpoint/2010/main" val="12664500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81544"/>
            <a:ext cx="5562600" cy="1905000"/>
          </a:xfrm>
        </p:spPr>
        <p:txBody>
          <a:bodyPr/>
          <a:lstStyle/>
          <a:p>
            <a:pPr marL="0" indent="0">
              <a:buNone/>
            </a:pPr>
            <a:r>
              <a:rPr lang="en-US" sz="2400" b="1" dirty="0">
                <a:latin typeface="Calibri"/>
                <a:cs typeface="Calibri"/>
              </a:rPr>
              <a:t>SELECT</a:t>
            </a:r>
            <a:r>
              <a:rPr lang="en-US" sz="2400" dirty="0">
                <a:latin typeface="Calibri"/>
                <a:cs typeface="Calibri"/>
              </a:rPr>
              <a:t> </a:t>
            </a:r>
            <a:r>
              <a:rPr lang="en-US" altLang="zh-CN" sz="2400" dirty="0" smtClean="0">
                <a:latin typeface="Calibri"/>
                <a:cs typeface="Calibri"/>
              </a:rPr>
              <a:t>COUNT(*)</a:t>
            </a:r>
            <a:r>
              <a:rPr lang="en-US" sz="2400" b="1" dirty="0" smtClean="0">
                <a:solidFill>
                  <a:srgbClr val="3366FF"/>
                </a:solidFill>
                <a:latin typeface="Calibri"/>
                <a:cs typeface="Calibri"/>
              </a:rPr>
              <a:t> </a:t>
            </a:r>
            <a:endParaRPr lang="en-US" sz="2400" b="1" dirty="0">
              <a:solidFill>
                <a:srgbClr val="3366FF"/>
              </a:solidFill>
              <a:latin typeface="Calibri"/>
              <a:cs typeface="Calibri"/>
            </a:endParaRPr>
          </a:p>
          <a:p>
            <a:pPr marL="0" indent="0">
              <a:lnSpc>
                <a:spcPct val="50000"/>
              </a:lnSpc>
              <a:buNone/>
            </a:pPr>
            <a:r>
              <a:rPr lang="en-US" sz="2400" b="1" dirty="0" smtClean="0">
                <a:latin typeface="Calibri"/>
                <a:cs typeface="Calibri"/>
              </a:rPr>
              <a:t>    FROM</a:t>
            </a:r>
            <a:r>
              <a:rPr lang="en-US" sz="2400" dirty="0" smtClean="0">
                <a:latin typeface="Calibri"/>
                <a:cs typeface="Calibri"/>
              </a:rPr>
              <a:t> </a:t>
            </a:r>
            <a:r>
              <a:rPr lang="en-US" sz="2400" dirty="0">
                <a:latin typeface="Calibri"/>
                <a:cs typeface="Calibri"/>
              </a:rPr>
              <a:t>Table </a:t>
            </a:r>
          </a:p>
          <a:p>
            <a:pPr marL="0" indent="0">
              <a:lnSpc>
                <a:spcPct val="50000"/>
              </a:lnSpc>
              <a:buNone/>
            </a:pPr>
            <a:r>
              <a:rPr lang="en-US" sz="2400" b="1" dirty="0">
                <a:latin typeface="Calibri"/>
                <a:cs typeface="Calibri"/>
              </a:rPr>
              <a:t>WHERE</a:t>
            </a:r>
            <a:r>
              <a:rPr lang="en-US" sz="2400" dirty="0">
                <a:latin typeface="Calibri"/>
                <a:cs typeface="Calibri"/>
              </a:rPr>
              <a:t> </a:t>
            </a:r>
            <a:r>
              <a:rPr lang="en-US" sz="2400" dirty="0" smtClean="0">
                <a:latin typeface="Calibri"/>
                <a:cs typeface="Calibri"/>
              </a:rPr>
              <a:t>(city=‘NY’)</a:t>
            </a:r>
            <a:endParaRPr lang="en-US" sz="2400" dirty="0">
              <a:latin typeface="Calibri"/>
              <a:cs typeface="Calibri"/>
            </a:endParaRPr>
          </a:p>
          <a:p>
            <a:pPr marL="0" indent="0">
              <a:lnSpc>
                <a:spcPct val="50000"/>
              </a:lnSpc>
              <a:buNone/>
            </a:pPr>
            <a:r>
              <a:rPr lang="en-US" sz="2400" b="1" dirty="0" smtClean="0">
                <a:solidFill>
                  <a:srgbClr val="3366FF"/>
                </a:solidFill>
                <a:latin typeface="Calibri"/>
                <a:cs typeface="Calibri"/>
              </a:rPr>
              <a:t>LIMIT </a:t>
            </a:r>
            <a:r>
              <a:rPr lang="en-US" altLang="zh-CN" sz="2400" dirty="0" smtClean="0">
                <a:solidFill>
                  <a:srgbClr val="3366FF"/>
                </a:solidFill>
                <a:latin typeface="Calibri"/>
                <a:cs typeface="Calibri"/>
              </a:rPr>
              <a:t>1</a:t>
            </a:r>
            <a:r>
              <a:rPr lang="en-US" sz="2400" dirty="0" smtClean="0">
                <a:solidFill>
                  <a:srgbClr val="3366FF"/>
                </a:solidFill>
                <a:latin typeface="Calibri"/>
                <a:cs typeface="Calibri"/>
              </a:rPr>
              <a:t>s</a:t>
            </a:r>
            <a:endParaRPr lang="en-US" sz="2400" dirty="0">
              <a:solidFill>
                <a:srgbClr val="3366FF"/>
              </a:solidFill>
              <a:latin typeface="Calibri"/>
              <a:cs typeface="Calibri"/>
            </a:endParaRPr>
          </a:p>
        </p:txBody>
      </p:sp>
      <p:cxnSp>
        <p:nvCxnSpPr>
          <p:cNvPr id="10" name="Straight Arrow Connector 9"/>
          <p:cNvCxnSpPr/>
          <p:nvPr/>
        </p:nvCxnSpPr>
        <p:spPr>
          <a:xfrm>
            <a:off x="5105400" y="3140804"/>
            <a:ext cx="1295400" cy="0"/>
          </a:xfrm>
          <a:prstGeom prst="straightConnector1">
            <a:avLst/>
          </a:prstGeom>
          <a:ln>
            <a:solidFill>
              <a:srgbClr val="3366FF"/>
            </a:solidFill>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7543801" y="2629180"/>
            <a:ext cx="1617751" cy="584775"/>
          </a:xfrm>
          <a:prstGeom prst="rect">
            <a:avLst/>
          </a:prstGeom>
          <a:noFill/>
        </p:spPr>
        <p:txBody>
          <a:bodyPr wrap="none" rtlCol="0">
            <a:spAutoFit/>
          </a:bodyPr>
          <a:lstStyle/>
          <a:p>
            <a:r>
              <a:rPr lang="en-US" sz="3200" dirty="0" smtClean="0">
                <a:solidFill>
                  <a:srgbClr val="3366FF"/>
                </a:solidFill>
                <a:latin typeface="Calibri"/>
                <a:cs typeface="Calibri"/>
              </a:rPr>
              <a:t>234</a:t>
            </a:r>
            <a:r>
              <a:rPr lang="en-US" sz="3200" dirty="0" smtClean="0">
                <a:latin typeface="Calibri"/>
                <a:cs typeface="Calibri"/>
              </a:rPr>
              <a:t> </a:t>
            </a:r>
            <a:r>
              <a:rPr lang="en-US" sz="3200" dirty="0">
                <a:latin typeface="Calibri"/>
                <a:cs typeface="Calibri"/>
              </a:rPr>
              <a:t>± </a:t>
            </a:r>
            <a:r>
              <a:rPr lang="en-US" sz="3200" dirty="0" smtClean="0">
                <a:solidFill>
                  <a:srgbClr val="FF0000"/>
                </a:solidFill>
                <a:latin typeface="Calibri"/>
                <a:cs typeface="Calibri"/>
              </a:rPr>
              <a:t>15</a:t>
            </a:r>
            <a:endParaRPr lang="en-US" sz="3200" dirty="0">
              <a:solidFill>
                <a:srgbClr val="FF0000"/>
              </a:solidFill>
              <a:latin typeface="Calibri"/>
              <a:cs typeface="Calibri"/>
            </a:endParaRPr>
          </a:p>
        </p:txBody>
      </p:sp>
      <p:sp>
        <p:nvSpPr>
          <p:cNvPr id="9" name="Title 1"/>
          <p:cNvSpPr>
            <a:spLocks noGrp="1"/>
          </p:cNvSpPr>
          <p:nvPr>
            <p:ph type="title"/>
          </p:nvPr>
        </p:nvSpPr>
        <p:spPr>
          <a:xfrm>
            <a:off x="838200" y="365125"/>
            <a:ext cx="10515600" cy="1325563"/>
          </a:xfrm>
        </p:spPr>
        <p:txBody>
          <a:bodyPr/>
          <a:lstStyle/>
          <a:p>
            <a:r>
              <a:rPr lang="en-US" altLang="zh-CN" dirty="0" smtClean="0"/>
              <a:t>Interface</a:t>
            </a:r>
            <a:endParaRPr lang="en-US" dirty="0"/>
          </a:p>
        </p:txBody>
      </p:sp>
      <p:sp>
        <p:nvSpPr>
          <p:cNvPr id="12" name="Footer Placeholder 3"/>
          <p:cNvSpPr>
            <a:spLocks noGrp="1"/>
          </p:cNvSpPr>
          <p:nvPr>
            <p:ph type="ftr" sz="quarter" idx="11"/>
          </p:nvPr>
        </p:nvSpPr>
        <p:spPr>
          <a:xfrm>
            <a:off x="4038600" y="6356350"/>
            <a:ext cx="4114800" cy="365125"/>
          </a:xfrm>
        </p:spPr>
        <p:txBody>
          <a:bodyPr/>
          <a:lstStyle/>
          <a:p>
            <a:r>
              <a:rPr lang="en-US" smtClean="0"/>
              <a:t>EECS 598 – F17</a:t>
            </a:r>
            <a:endParaRPr lang="en-US"/>
          </a:p>
        </p:txBody>
      </p:sp>
      <p:sp>
        <p:nvSpPr>
          <p:cNvPr id="13" name="Slide Number Placeholder 4"/>
          <p:cNvSpPr>
            <a:spLocks noGrp="1"/>
          </p:cNvSpPr>
          <p:nvPr>
            <p:ph type="sldNum" sz="quarter" idx="12"/>
          </p:nvPr>
        </p:nvSpPr>
        <p:spPr>
          <a:xfrm>
            <a:off x="8610600" y="6356350"/>
            <a:ext cx="2743200" cy="365125"/>
          </a:xfrm>
        </p:spPr>
        <p:txBody>
          <a:bodyPr/>
          <a:lstStyle/>
          <a:p>
            <a:r>
              <a:rPr lang="en-US" dirty="0" smtClean="0"/>
              <a:t>7</a:t>
            </a:r>
            <a:endParaRPr lang="en-US" dirty="0"/>
          </a:p>
        </p:txBody>
      </p:sp>
    </p:spTree>
    <p:custDataLst>
      <p:tags r:id="rId1"/>
    </p:custDataLst>
    <p:extLst>
      <p:ext uri="{BB962C8B-B14F-4D97-AF65-F5344CB8AC3E}">
        <p14:creationId xmlns:p14="http://schemas.microsoft.com/office/powerpoint/2010/main" val="3345903"/>
      </p:ext>
    </p:extLst>
  </p:cSld>
  <p:clrMapOvr>
    <a:masterClrMapping/>
  </p:clrMapOvr>
  <mc:AlternateContent xmlns:mc="http://schemas.openxmlformats.org/markup-compatibility/2006" xmlns:p14="http://schemas.microsoft.com/office/powerpoint/2010/main">
    <mc:Choice Requires="p14">
      <p:transition spd="slow" p14:dur="2000" advTm="23465"/>
    </mc:Choice>
    <mc:Fallback xmlns="">
      <p:transition xmlns:p14="http://schemas.microsoft.com/office/powerpoint/2010/main" spd="slow" advTm="23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90688"/>
            <a:ext cx="5562600" cy="1905000"/>
          </a:xfrm>
        </p:spPr>
        <p:txBody>
          <a:bodyPr/>
          <a:lstStyle/>
          <a:p>
            <a:pPr marL="0" indent="0">
              <a:buNone/>
            </a:pPr>
            <a:r>
              <a:rPr lang="en-US" sz="2400" b="1" dirty="0">
                <a:latin typeface="Calibri"/>
                <a:cs typeface="Calibri"/>
              </a:rPr>
              <a:t>SELECT</a:t>
            </a:r>
            <a:r>
              <a:rPr lang="en-US" sz="2400" dirty="0">
                <a:latin typeface="Calibri"/>
                <a:cs typeface="Calibri"/>
              </a:rPr>
              <a:t> </a:t>
            </a:r>
            <a:r>
              <a:rPr lang="en-US" altLang="zh-CN" sz="2400" dirty="0">
                <a:latin typeface="Calibri"/>
                <a:cs typeface="Calibri"/>
              </a:rPr>
              <a:t>COUNT(*)</a:t>
            </a:r>
            <a:r>
              <a:rPr lang="en-US" sz="2400" b="1" dirty="0">
                <a:solidFill>
                  <a:srgbClr val="3366FF"/>
                </a:solidFill>
                <a:latin typeface="Calibri"/>
                <a:cs typeface="Calibri"/>
              </a:rPr>
              <a:t> </a:t>
            </a:r>
          </a:p>
          <a:p>
            <a:pPr marL="0" indent="0">
              <a:lnSpc>
                <a:spcPct val="50000"/>
              </a:lnSpc>
              <a:buNone/>
            </a:pPr>
            <a:r>
              <a:rPr lang="en-US" sz="2400" b="1" dirty="0">
                <a:latin typeface="Calibri"/>
                <a:cs typeface="Calibri"/>
              </a:rPr>
              <a:t>    FROM</a:t>
            </a:r>
            <a:r>
              <a:rPr lang="en-US" sz="2400" dirty="0">
                <a:latin typeface="Calibri"/>
                <a:cs typeface="Calibri"/>
              </a:rPr>
              <a:t> Table </a:t>
            </a:r>
          </a:p>
          <a:p>
            <a:pPr marL="0" indent="0">
              <a:lnSpc>
                <a:spcPct val="50000"/>
              </a:lnSpc>
              <a:buNone/>
            </a:pPr>
            <a:r>
              <a:rPr lang="en-US" sz="2400" b="1" dirty="0">
                <a:latin typeface="Calibri"/>
                <a:cs typeface="Calibri"/>
              </a:rPr>
              <a:t>WHERE</a:t>
            </a:r>
            <a:r>
              <a:rPr lang="en-US" sz="2400" dirty="0">
                <a:latin typeface="Calibri"/>
                <a:cs typeface="Calibri"/>
              </a:rPr>
              <a:t> (city=‘NY’)</a:t>
            </a:r>
          </a:p>
          <a:p>
            <a:pPr marL="0" indent="0">
              <a:lnSpc>
                <a:spcPct val="50000"/>
              </a:lnSpc>
              <a:buNone/>
            </a:pPr>
            <a:r>
              <a:rPr lang="en-US" sz="2400" b="1" dirty="0" smtClean="0">
                <a:solidFill>
                  <a:srgbClr val="3366FF"/>
                </a:solidFill>
                <a:latin typeface="Calibri"/>
                <a:cs typeface="Calibri"/>
              </a:rPr>
              <a:t>LIMIT </a:t>
            </a:r>
            <a:r>
              <a:rPr lang="en-US" sz="2400" dirty="0" smtClean="0">
                <a:solidFill>
                  <a:srgbClr val="3366FF"/>
                </a:solidFill>
                <a:latin typeface="Calibri"/>
                <a:cs typeface="Calibri"/>
              </a:rPr>
              <a:t>2s</a:t>
            </a:r>
            <a:endParaRPr lang="en-US" sz="2400" dirty="0">
              <a:solidFill>
                <a:srgbClr val="3366FF"/>
              </a:solidFill>
              <a:latin typeface="Calibri"/>
              <a:cs typeface="Calibri"/>
            </a:endParaRPr>
          </a:p>
        </p:txBody>
      </p:sp>
      <p:sp>
        <p:nvSpPr>
          <p:cNvPr id="7" name="Content Placeholder 2"/>
          <p:cNvSpPr txBox="1">
            <a:spLocks/>
          </p:cNvSpPr>
          <p:nvPr/>
        </p:nvSpPr>
        <p:spPr bwMode="auto">
          <a:xfrm>
            <a:off x="838200" y="4052888"/>
            <a:ext cx="5562600" cy="1905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ts val="2000"/>
              </a:spcBef>
              <a:spcAft>
                <a:spcPct val="0"/>
              </a:spcAft>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685800" indent="-228600" algn="l" defTabSz="457200" rtl="0" eaLnBrk="0" fontAlgn="base" hangingPunct="0">
              <a:spcBef>
                <a:spcPct val="20000"/>
              </a:spcBef>
              <a:spcAft>
                <a:spcPct val="0"/>
              </a:spcAft>
              <a:buFont typeface="Lucida Grande"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b="1" dirty="0">
                <a:cs typeface="Calibri"/>
              </a:rPr>
              <a:t>SELECT</a:t>
            </a:r>
            <a:r>
              <a:rPr lang="en-US" sz="2400" dirty="0">
                <a:cs typeface="Calibri"/>
              </a:rPr>
              <a:t> </a:t>
            </a:r>
            <a:r>
              <a:rPr lang="en-US" altLang="zh-CN" sz="2400" dirty="0">
                <a:cs typeface="Calibri"/>
              </a:rPr>
              <a:t>COUNT(*)</a:t>
            </a:r>
            <a:r>
              <a:rPr lang="en-US" sz="2400" b="1" dirty="0">
                <a:solidFill>
                  <a:srgbClr val="3366FF"/>
                </a:solidFill>
                <a:cs typeface="Calibri"/>
              </a:rPr>
              <a:t> </a:t>
            </a:r>
          </a:p>
          <a:p>
            <a:pPr marL="0" indent="0">
              <a:lnSpc>
                <a:spcPct val="50000"/>
              </a:lnSpc>
              <a:buNone/>
            </a:pPr>
            <a:r>
              <a:rPr lang="en-US" sz="2400" b="1" dirty="0">
                <a:cs typeface="Calibri"/>
              </a:rPr>
              <a:t>    FROM</a:t>
            </a:r>
            <a:r>
              <a:rPr lang="en-US" sz="2400" dirty="0">
                <a:cs typeface="Calibri"/>
              </a:rPr>
              <a:t> Table </a:t>
            </a:r>
          </a:p>
          <a:p>
            <a:pPr marL="0" indent="0">
              <a:lnSpc>
                <a:spcPct val="50000"/>
              </a:lnSpc>
              <a:buNone/>
            </a:pPr>
            <a:r>
              <a:rPr lang="en-US" sz="2400" b="1" dirty="0">
                <a:cs typeface="Calibri"/>
              </a:rPr>
              <a:t>WHERE</a:t>
            </a:r>
            <a:r>
              <a:rPr lang="en-US" sz="2400" dirty="0">
                <a:cs typeface="Calibri"/>
              </a:rPr>
              <a:t> (city=‘NY’)</a:t>
            </a:r>
          </a:p>
          <a:p>
            <a:pPr marL="0" indent="0">
              <a:lnSpc>
                <a:spcPct val="50000"/>
              </a:lnSpc>
            </a:pPr>
            <a:r>
              <a:rPr lang="en-US" sz="2400" b="1" dirty="0" smtClean="0">
                <a:solidFill>
                  <a:srgbClr val="3366FF"/>
                </a:solidFill>
                <a:latin typeface="Calibri"/>
                <a:cs typeface="Calibri"/>
              </a:rPr>
              <a:t>ERROR</a:t>
            </a:r>
            <a:r>
              <a:rPr lang="en-US" sz="2400" dirty="0" smtClean="0">
                <a:solidFill>
                  <a:srgbClr val="3366FF"/>
                </a:solidFill>
                <a:latin typeface="Calibri"/>
                <a:cs typeface="Calibri"/>
              </a:rPr>
              <a:t> 10% </a:t>
            </a:r>
            <a:r>
              <a:rPr lang="en-US" sz="2400" b="1" dirty="0">
                <a:solidFill>
                  <a:srgbClr val="3366FF"/>
                </a:solidFill>
                <a:latin typeface="Calibri"/>
                <a:cs typeface="Calibri"/>
              </a:rPr>
              <a:t>CONFIDENCE</a:t>
            </a:r>
            <a:r>
              <a:rPr lang="en-US" sz="2400" dirty="0">
                <a:solidFill>
                  <a:srgbClr val="3366FF"/>
                </a:solidFill>
                <a:latin typeface="Calibri"/>
                <a:cs typeface="Calibri"/>
              </a:rPr>
              <a:t> 95.0%</a:t>
            </a:r>
          </a:p>
        </p:txBody>
      </p:sp>
      <p:sp>
        <p:nvSpPr>
          <p:cNvPr id="9" name="Title 1"/>
          <p:cNvSpPr>
            <a:spLocks noGrp="1"/>
          </p:cNvSpPr>
          <p:nvPr>
            <p:ph type="title"/>
          </p:nvPr>
        </p:nvSpPr>
        <p:spPr>
          <a:xfrm>
            <a:off x="838200" y="365125"/>
            <a:ext cx="10515600" cy="1325563"/>
          </a:xfrm>
        </p:spPr>
        <p:txBody>
          <a:bodyPr/>
          <a:lstStyle/>
          <a:p>
            <a:r>
              <a:rPr lang="en-US" altLang="zh-CN" dirty="0" smtClean="0"/>
              <a:t>Interface</a:t>
            </a:r>
            <a:endParaRPr lang="en-US" dirty="0"/>
          </a:p>
        </p:txBody>
      </p:sp>
      <p:cxnSp>
        <p:nvCxnSpPr>
          <p:cNvPr id="14" name="Straight Arrow Connector 13"/>
          <p:cNvCxnSpPr/>
          <p:nvPr/>
        </p:nvCxnSpPr>
        <p:spPr>
          <a:xfrm>
            <a:off x="5105400" y="3150004"/>
            <a:ext cx="1295400" cy="0"/>
          </a:xfrm>
          <a:prstGeom prst="straightConnector1">
            <a:avLst/>
          </a:prstGeom>
          <a:ln>
            <a:solidFill>
              <a:srgbClr val="3366FF"/>
            </a:solidFill>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7543801" y="2629180"/>
            <a:ext cx="1617751" cy="584775"/>
          </a:xfrm>
          <a:prstGeom prst="rect">
            <a:avLst/>
          </a:prstGeom>
          <a:noFill/>
        </p:spPr>
        <p:txBody>
          <a:bodyPr wrap="none" rtlCol="0">
            <a:spAutoFit/>
          </a:bodyPr>
          <a:lstStyle/>
          <a:p>
            <a:r>
              <a:rPr lang="en-US" sz="3200" strike="sngStrike" dirty="0" smtClean="0">
                <a:solidFill>
                  <a:srgbClr val="3366FF"/>
                </a:solidFill>
                <a:latin typeface="Calibri"/>
                <a:cs typeface="Calibri"/>
              </a:rPr>
              <a:t>234</a:t>
            </a:r>
            <a:r>
              <a:rPr lang="en-US" sz="3200" strike="sngStrike" dirty="0" smtClean="0">
                <a:latin typeface="Calibri"/>
                <a:cs typeface="Calibri"/>
              </a:rPr>
              <a:t> </a:t>
            </a:r>
            <a:r>
              <a:rPr lang="en-US" sz="3200" strike="sngStrike" dirty="0">
                <a:latin typeface="Calibri"/>
                <a:cs typeface="Calibri"/>
              </a:rPr>
              <a:t>± </a:t>
            </a:r>
            <a:r>
              <a:rPr lang="en-US" sz="3200" strike="sngStrike" dirty="0" smtClean="0">
                <a:solidFill>
                  <a:srgbClr val="FF0000"/>
                </a:solidFill>
                <a:latin typeface="Calibri"/>
                <a:cs typeface="Calibri"/>
              </a:rPr>
              <a:t>15</a:t>
            </a:r>
            <a:endParaRPr lang="en-US" sz="3200" strike="sngStrike" dirty="0">
              <a:solidFill>
                <a:srgbClr val="FF0000"/>
              </a:solidFill>
              <a:latin typeface="Calibri"/>
              <a:cs typeface="Calibri"/>
            </a:endParaRPr>
          </a:p>
        </p:txBody>
      </p:sp>
      <p:sp>
        <p:nvSpPr>
          <p:cNvPr id="16" name="TextBox 15"/>
          <p:cNvSpPr txBox="1"/>
          <p:nvPr/>
        </p:nvSpPr>
        <p:spPr>
          <a:xfrm>
            <a:off x="7543800" y="2629180"/>
            <a:ext cx="1617751" cy="584775"/>
          </a:xfrm>
          <a:prstGeom prst="rect">
            <a:avLst/>
          </a:prstGeom>
          <a:noFill/>
        </p:spPr>
        <p:txBody>
          <a:bodyPr wrap="none" rtlCol="0">
            <a:spAutoFit/>
          </a:bodyPr>
          <a:lstStyle/>
          <a:p>
            <a:r>
              <a:rPr lang="en-US" sz="3200" dirty="0" smtClean="0">
                <a:solidFill>
                  <a:srgbClr val="3366FF"/>
                </a:solidFill>
                <a:latin typeface="Calibri"/>
                <a:cs typeface="Calibri"/>
              </a:rPr>
              <a:t>234</a:t>
            </a:r>
            <a:r>
              <a:rPr lang="en-US" sz="3200" dirty="0" smtClean="0">
                <a:latin typeface="Calibri"/>
                <a:cs typeface="Calibri"/>
              </a:rPr>
              <a:t> </a:t>
            </a:r>
            <a:r>
              <a:rPr lang="en-US" sz="3200" dirty="0">
                <a:latin typeface="Calibri"/>
                <a:cs typeface="Calibri"/>
              </a:rPr>
              <a:t>± </a:t>
            </a:r>
            <a:r>
              <a:rPr lang="en-US" sz="3200" dirty="0" smtClean="0">
                <a:solidFill>
                  <a:srgbClr val="FF0000"/>
                </a:solidFill>
                <a:latin typeface="Calibri"/>
                <a:cs typeface="Calibri"/>
              </a:rPr>
              <a:t>15</a:t>
            </a:r>
            <a:endParaRPr lang="en-US" sz="3200" dirty="0">
              <a:solidFill>
                <a:srgbClr val="FF0000"/>
              </a:solidFill>
              <a:latin typeface="Calibri"/>
              <a:cs typeface="Calibri"/>
            </a:endParaRPr>
          </a:p>
        </p:txBody>
      </p:sp>
      <p:sp>
        <p:nvSpPr>
          <p:cNvPr id="17" name="TextBox 16"/>
          <p:cNvSpPr txBox="1"/>
          <p:nvPr/>
        </p:nvSpPr>
        <p:spPr>
          <a:xfrm>
            <a:off x="7550454" y="3140804"/>
            <a:ext cx="1409360" cy="584775"/>
          </a:xfrm>
          <a:prstGeom prst="rect">
            <a:avLst/>
          </a:prstGeom>
          <a:noFill/>
        </p:spPr>
        <p:txBody>
          <a:bodyPr wrap="none" rtlCol="0">
            <a:spAutoFit/>
          </a:bodyPr>
          <a:lstStyle/>
          <a:p>
            <a:r>
              <a:rPr lang="en-US" sz="3200" dirty="0" smtClean="0">
                <a:solidFill>
                  <a:srgbClr val="3366FF"/>
                </a:solidFill>
                <a:latin typeface="Calibri"/>
                <a:cs typeface="Calibri"/>
              </a:rPr>
              <a:t>239</a:t>
            </a:r>
            <a:r>
              <a:rPr lang="en-US" sz="3200" dirty="0" smtClean="0">
                <a:latin typeface="Calibri"/>
                <a:cs typeface="Calibri"/>
              </a:rPr>
              <a:t> ± </a:t>
            </a:r>
            <a:r>
              <a:rPr lang="en-US" sz="3200" dirty="0" smtClean="0">
                <a:solidFill>
                  <a:srgbClr val="FF0000"/>
                </a:solidFill>
                <a:latin typeface="Calibri"/>
                <a:cs typeface="Calibri"/>
              </a:rPr>
              <a:t>4</a:t>
            </a:r>
          </a:p>
        </p:txBody>
      </p:sp>
      <p:sp>
        <p:nvSpPr>
          <p:cNvPr id="10" name="Footer Placeholder 3"/>
          <p:cNvSpPr>
            <a:spLocks noGrp="1"/>
          </p:cNvSpPr>
          <p:nvPr>
            <p:ph type="ftr" sz="quarter" idx="11"/>
          </p:nvPr>
        </p:nvSpPr>
        <p:spPr>
          <a:xfrm>
            <a:off x="4038600" y="6356350"/>
            <a:ext cx="4114800" cy="365125"/>
          </a:xfrm>
        </p:spPr>
        <p:txBody>
          <a:bodyPr/>
          <a:lstStyle/>
          <a:p>
            <a:r>
              <a:rPr lang="en-US" smtClean="0"/>
              <a:t>EECS 598 – F17</a:t>
            </a:r>
            <a:endParaRPr lang="en-US"/>
          </a:p>
        </p:txBody>
      </p:sp>
      <p:sp>
        <p:nvSpPr>
          <p:cNvPr id="11" name="Slide Number Placeholder 4"/>
          <p:cNvSpPr>
            <a:spLocks noGrp="1"/>
          </p:cNvSpPr>
          <p:nvPr>
            <p:ph type="sldNum" sz="quarter" idx="12"/>
          </p:nvPr>
        </p:nvSpPr>
        <p:spPr>
          <a:xfrm>
            <a:off x="8610600" y="6356350"/>
            <a:ext cx="2743200" cy="365125"/>
          </a:xfrm>
        </p:spPr>
        <p:txBody>
          <a:bodyPr/>
          <a:lstStyle/>
          <a:p>
            <a:r>
              <a:rPr lang="en-US" dirty="0" smtClean="0"/>
              <a:t>8</a:t>
            </a:r>
            <a:endParaRPr lang="en-US" dirty="0"/>
          </a:p>
        </p:txBody>
      </p:sp>
      <p:cxnSp>
        <p:nvCxnSpPr>
          <p:cNvPr id="12" name="Straight Arrow Connector 11"/>
          <p:cNvCxnSpPr/>
          <p:nvPr/>
        </p:nvCxnSpPr>
        <p:spPr>
          <a:xfrm>
            <a:off x="5105400" y="4887364"/>
            <a:ext cx="1295400" cy="0"/>
          </a:xfrm>
          <a:prstGeom prst="straightConnector1">
            <a:avLst/>
          </a:prstGeom>
          <a:ln>
            <a:solidFill>
              <a:srgbClr val="3366FF"/>
            </a:solidFill>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7550454" y="4594976"/>
            <a:ext cx="1617751" cy="584775"/>
          </a:xfrm>
          <a:prstGeom prst="rect">
            <a:avLst/>
          </a:prstGeom>
          <a:noFill/>
        </p:spPr>
        <p:txBody>
          <a:bodyPr wrap="none" rtlCol="0">
            <a:spAutoFit/>
          </a:bodyPr>
          <a:lstStyle/>
          <a:p>
            <a:r>
              <a:rPr lang="en-US" sz="3200" dirty="0" smtClean="0">
                <a:solidFill>
                  <a:srgbClr val="3366FF"/>
                </a:solidFill>
                <a:latin typeface="Calibri"/>
                <a:cs typeface="Calibri"/>
              </a:rPr>
              <a:t>239</a:t>
            </a:r>
            <a:r>
              <a:rPr lang="en-US" sz="3200" dirty="0" smtClean="0">
                <a:latin typeface="Calibri"/>
                <a:cs typeface="Calibri"/>
              </a:rPr>
              <a:t> ± </a:t>
            </a:r>
            <a:r>
              <a:rPr lang="en-US" sz="3200" dirty="0" smtClean="0">
                <a:solidFill>
                  <a:srgbClr val="FF0000"/>
                </a:solidFill>
                <a:latin typeface="Calibri"/>
                <a:cs typeface="Calibri"/>
              </a:rPr>
              <a:t>23</a:t>
            </a:r>
          </a:p>
        </p:txBody>
      </p:sp>
    </p:spTree>
    <p:custDataLst>
      <p:tags r:id="rId1"/>
    </p:custDataLst>
    <p:extLst>
      <p:ext uri="{BB962C8B-B14F-4D97-AF65-F5344CB8AC3E}">
        <p14:creationId xmlns:p14="http://schemas.microsoft.com/office/powerpoint/2010/main" val="1460206383"/>
      </p:ext>
    </p:extLst>
  </p:cSld>
  <p:clrMapOvr>
    <a:masterClrMapping/>
  </p:clrMapOvr>
  <mc:AlternateContent xmlns:mc="http://schemas.openxmlformats.org/markup-compatibility/2006" xmlns:p14="http://schemas.microsoft.com/office/powerpoint/2010/main">
    <mc:Choice Requires="p14">
      <p:transition spd="slow" p14:dur="2000" advTm="23465"/>
    </mc:Choice>
    <mc:Fallback xmlns="">
      <p:transition xmlns:p14="http://schemas.microsoft.com/office/powerpoint/2010/main" spd="slow" advTm="23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P spid="16" grpId="0"/>
      <p:bldP spid="17"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000000"/>
                </a:solidFill>
                <a:latin typeface="Calibri"/>
                <a:cs typeface="Calibri"/>
              </a:rPr>
              <a:t>BlinkDB</a:t>
            </a:r>
            <a:r>
              <a:rPr lang="en-US" dirty="0">
                <a:solidFill>
                  <a:srgbClr val="000000"/>
                </a:solidFill>
                <a:latin typeface="Calibri"/>
                <a:cs typeface="Calibri"/>
              </a:rPr>
              <a:t> Architecture</a:t>
            </a:r>
            <a:endParaRPr lang="en-US" dirty="0"/>
          </a:p>
        </p:txBody>
      </p:sp>
      <p:sp>
        <p:nvSpPr>
          <p:cNvPr id="4" name="Footer Placeholder 3"/>
          <p:cNvSpPr>
            <a:spLocks noGrp="1"/>
          </p:cNvSpPr>
          <p:nvPr>
            <p:ph type="ftr" sz="quarter" idx="11"/>
          </p:nvPr>
        </p:nvSpPr>
        <p:spPr/>
        <p:txBody>
          <a:bodyPr/>
          <a:lstStyle/>
          <a:p>
            <a:r>
              <a:rPr lang="en-US" smtClean="0"/>
              <a:t>EECS 598 – F17</a:t>
            </a:r>
            <a:endParaRPr lang="en-US"/>
          </a:p>
        </p:txBody>
      </p:sp>
      <p:sp>
        <p:nvSpPr>
          <p:cNvPr id="5" name="Slide Number Placeholder 4"/>
          <p:cNvSpPr>
            <a:spLocks noGrp="1"/>
          </p:cNvSpPr>
          <p:nvPr>
            <p:ph type="sldNum" sz="quarter" idx="12"/>
          </p:nvPr>
        </p:nvSpPr>
        <p:spPr/>
        <p:txBody>
          <a:bodyPr/>
          <a:lstStyle/>
          <a:p>
            <a:r>
              <a:rPr lang="en-US" dirty="0" smtClean="0"/>
              <a:t>9</a:t>
            </a:r>
            <a:endParaRPr lang="en-US" dirty="0"/>
          </a:p>
        </p:txBody>
      </p:sp>
      <p:pic>
        <p:nvPicPr>
          <p:cNvPr id="8" name="Picture 7"/>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2368763" y="1699832"/>
            <a:ext cx="6887546" cy="4337146"/>
          </a:xfrm>
          <a:prstGeom prst="rect">
            <a:avLst/>
          </a:prstGeom>
        </p:spPr>
      </p:pic>
    </p:spTree>
    <p:extLst>
      <p:ext uri="{BB962C8B-B14F-4D97-AF65-F5344CB8AC3E}">
        <p14:creationId xmlns:p14="http://schemas.microsoft.com/office/powerpoint/2010/main" val="18304142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1.4"/>
</p:tagLst>
</file>

<file path=ppt/tags/tag2.xml><?xml version="1.0" encoding="utf-8"?>
<p:tagLst xmlns:a="http://schemas.openxmlformats.org/drawingml/2006/main" xmlns:r="http://schemas.openxmlformats.org/officeDocument/2006/relationships" xmlns:p="http://schemas.openxmlformats.org/presentationml/2006/main">
  <p:tag name="TIMING" val="|7.1|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2623</TotalTime>
  <Words>3112</Words>
  <Application>Microsoft Macintosh PowerPoint</Application>
  <PresentationFormat>Widescreen</PresentationFormat>
  <Paragraphs>512</Paragraphs>
  <Slides>40</Slides>
  <Notes>32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Calibri</vt:lpstr>
      <vt:lpstr>Cambria Math</vt:lpstr>
      <vt:lpstr>DengXian</vt:lpstr>
      <vt:lpstr>Gill Sans</vt:lpstr>
      <vt:lpstr>Gill Sans Light</vt:lpstr>
      <vt:lpstr>Mangal</vt:lpstr>
      <vt:lpstr>ＭＳ Ｐゴシック</vt:lpstr>
      <vt:lpstr>Arial</vt:lpstr>
      <vt:lpstr>Office Theme</vt:lpstr>
      <vt:lpstr>BlinkDB: Queries with Bounded Errors and Bounded Response Times on Very Large Data</vt:lpstr>
      <vt:lpstr>PowerPoint Presentation</vt:lpstr>
      <vt:lpstr>100 TB on 1000 machines </vt:lpstr>
      <vt:lpstr>Target Workload </vt:lpstr>
      <vt:lpstr>Target Workload </vt:lpstr>
      <vt:lpstr>Overview</vt:lpstr>
      <vt:lpstr>Interface</vt:lpstr>
      <vt:lpstr>Interface</vt:lpstr>
      <vt:lpstr>BlinkDB Architecture</vt:lpstr>
      <vt:lpstr>BlinkDB Architecture</vt:lpstr>
      <vt:lpstr>BlinkDB Architecture</vt:lpstr>
      <vt:lpstr>Two Challenges</vt:lpstr>
      <vt:lpstr>Offline Sampling</vt:lpstr>
      <vt:lpstr>Uniform Sampling</vt:lpstr>
      <vt:lpstr>Stratified Sampling</vt:lpstr>
      <vt:lpstr>Stratified Sampling</vt:lpstr>
      <vt:lpstr>Sample Size</vt:lpstr>
      <vt:lpstr>Stratified Sampling</vt:lpstr>
      <vt:lpstr>Stratified Sampling</vt:lpstr>
      <vt:lpstr>Stratification Attributes</vt:lpstr>
      <vt:lpstr>Stratification Attributes</vt:lpstr>
      <vt:lpstr>Stratification Attributes</vt:lpstr>
      <vt:lpstr>Stratification Attributes</vt:lpstr>
      <vt:lpstr>Runtime</vt:lpstr>
      <vt:lpstr>Selecting Sample</vt:lpstr>
      <vt:lpstr>Number of Rows to Read</vt:lpstr>
      <vt:lpstr>Error Profiler</vt:lpstr>
      <vt:lpstr>Latency Profiler</vt:lpstr>
      <vt:lpstr>Example</vt:lpstr>
      <vt:lpstr>Implementation</vt:lpstr>
      <vt:lpstr>Evaluation Setting</vt:lpstr>
      <vt:lpstr>Size of Stratified Samples</vt:lpstr>
      <vt:lpstr>Comparison of Response Time</vt:lpstr>
      <vt:lpstr>Comparison of Statistical Error</vt:lpstr>
      <vt:lpstr>Error Convergence</vt:lpstr>
      <vt:lpstr>Actual vs. Requested Time and Error</vt:lpstr>
      <vt:lpstr>Scalability</vt:lpstr>
      <vt:lpstr>Previous Work on Sampling</vt:lpstr>
      <vt:lpstr>Downside of BlinkDB</vt:lpstr>
      <vt:lpstr>PowerPoint Presentation</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Mosharaf Chowdhury</dc:creator>
  <cp:lastModifiedBy>Microsoft Office User</cp:lastModifiedBy>
  <cp:revision>87</cp:revision>
  <dcterms:created xsi:type="dcterms:W3CDTF">2015-12-27T15:42:19Z</dcterms:created>
  <dcterms:modified xsi:type="dcterms:W3CDTF">2017-11-17T16:21:09Z</dcterms:modified>
</cp:coreProperties>
</file>